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y="13716000" cx="24384000"/>
  <p:notesSz cx="6858000" cy="9144000"/>
  <p:embeddedFontLst>
    <p:embeddedFont>
      <p:font typeface="Roboto"/>
      <p:regular r:id="rId46"/>
      <p:bold r:id="rId47"/>
      <p:italic r:id="rId48"/>
      <p:boldItalic r:id="rId49"/>
    </p:embeddedFont>
    <p:embeddedFont>
      <p:font typeface="Roboto Medium"/>
      <p:regular r:id="rId50"/>
      <p:bold r:id="rId51"/>
      <p:italic r:id="rId52"/>
      <p:boldItalic r:id="rId53"/>
    </p:embeddedFont>
    <p:embeddedFont>
      <p:font typeface="Helvetica Neue"/>
      <p:regular r:id="rId54"/>
      <p:bold r:id="rId55"/>
      <p:italic r:id="rId56"/>
      <p:boldItalic r:id="rId57"/>
    </p:embeddedFont>
    <p:embeddedFont>
      <p:font typeface="Roboto Light"/>
      <p:regular r:id="rId58"/>
      <p:bold r:id="rId59"/>
      <p:italic r:id="rId60"/>
      <p:boldItalic r:id="rId61"/>
    </p:embeddedFont>
    <p:embeddedFont>
      <p:font typeface="Helvetica Neue Light"/>
      <p:regular r:id="rId62"/>
      <p:bold r:id="rId63"/>
      <p:italic r:id="rId64"/>
      <p:boldItalic r:id="rId6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6" roundtripDataSignature="AMtx7mhdx3gM3WcxIbjf/ISbURv9bRN8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Roboto-regular.fntdata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48" Type="http://schemas.openxmlformats.org/officeDocument/2006/relationships/font" Target="fonts/Roboto-italic.fntdata"/><Relationship Id="rId47" Type="http://schemas.openxmlformats.org/officeDocument/2006/relationships/font" Target="fonts/Roboto-bold.fntdata"/><Relationship Id="rId49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HelveticaNeueLight-regular.fntdata"/><Relationship Id="rId61" Type="http://schemas.openxmlformats.org/officeDocument/2006/relationships/font" Target="fonts/RobotoLight-boldItalic.fntdata"/><Relationship Id="rId20" Type="http://schemas.openxmlformats.org/officeDocument/2006/relationships/slide" Target="slides/slide15.xml"/><Relationship Id="rId64" Type="http://schemas.openxmlformats.org/officeDocument/2006/relationships/font" Target="fonts/HelveticaNeueLight-italic.fntdata"/><Relationship Id="rId63" Type="http://schemas.openxmlformats.org/officeDocument/2006/relationships/font" Target="fonts/HelveticaNeueLight-bold.fntdata"/><Relationship Id="rId22" Type="http://schemas.openxmlformats.org/officeDocument/2006/relationships/slide" Target="slides/slide17.xml"/><Relationship Id="rId66" Type="http://customschemas.google.com/relationships/presentationmetadata" Target="metadata"/><Relationship Id="rId21" Type="http://schemas.openxmlformats.org/officeDocument/2006/relationships/slide" Target="slides/slide16.xml"/><Relationship Id="rId65" Type="http://schemas.openxmlformats.org/officeDocument/2006/relationships/font" Target="fonts/HelveticaNeueLight-bold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RobotoLight-italic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RobotoMedium-bold.fntdata"/><Relationship Id="rId50" Type="http://schemas.openxmlformats.org/officeDocument/2006/relationships/font" Target="fonts/RobotoMedium-regular.fntdata"/><Relationship Id="rId53" Type="http://schemas.openxmlformats.org/officeDocument/2006/relationships/font" Target="fonts/RobotoMedium-boldItalic.fntdata"/><Relationship Id="rId52" Type="http://schemas.openxmlformats.org/officeDocument/2006/relationships/font" Target="fonts/RobotoMedium-italic.fntdata"/><Relationship Id="rId11" Type="http://schemas.openxmlformats.org/officeDocument/2006/relationships/slide" Target="slides/slide6.xml"/><Relationship Id="rId55" Type="http://schemas.openxmlformats.org/officeDocument/2006/relationships/font" Target="fonts/HelveticaNeue-bold.fntdata"/><Relationship Id="rId10" Type="http://schemas.openxmlformats.org/officeDocument/2006/relationships/slide" Target="slides/slide5.xml"/><Relationship Id="rId54" Type="http://schemas.openxmlformats.org/officeDocument/2006/relationships/font" Target="fonts/HelveticaNeue-regular.fntdata"/><Relationship Id="rId13" Type="http://schemas.openxmlformats.org/officeDocument/2006/relationships/slide" Target="slides/slide8.xml"/><Relationship Id="rId57" Type="http://schemas.openxmlformats.org/officeDocument/2006/relationships/font" Target="fonts/HelveticaNeue-boldItalic.fntdata"/><Relationship Id="rId12" Type="http://schemas.openxmlformats.org/officeDocument/2006/relationships/slide" Target="slides/slide7.xml"/><Relationship Id="rId56" Type="http://schemas.openxmlformats.org/officeDocument/2006/relationships/font" Target="fonts/HelveticaNeue-italic.fntdata"/><Relationship Id="rId15" Type="http://schemas.openxmlformats.org/officeDocument/2006/relationships/slide" Target="slides/slide10.xml"/><Relationship Id="rId59" Type="http://schemas.openxmlformats.org/officeDocument/2006/relationships/font" Target="fonts/RobotoLight-bold.fntdata"/><Relationship Id="rId14" Type="http://schemas.openxmlformats.org/officeDocument/2006/relationships/slide" Target="slides/slide9.xml"/><Relationship Id="rId58" Type="http://schemas.openxmlformats.org/officeDocument/2006/relationships/font" Target="fonts/RobotoLight-regular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" name="Google Shape;93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0" name="Google Shape;100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a2ebc71d14_2_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5" name="Google Shape;105;g2a2ebc71d14_2_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" name="Google Shape;121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2" name="Google Shape;16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cef6156a01_2_6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8" name="Google Shape;178;g2cef6156a01_2_6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" name="Google Shape;197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9" name="Google Shape;209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6" name="Google Shape;236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6" name="Google Shape;276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2" name="Google Shape;292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8" name="Google Shape;308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3" name="Google Shape;313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2" name="Google Shape;322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8" name="Google Shape;328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9" name="Google Shape;339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0" name="Google Shape;350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1" name="Google Shape;361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3" name="Google Shape;373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9" name="Google Shape;379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0" name="Google Shape;390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0" name="Google Shape;400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4" name="Google Shape;414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6" name="Google Shape;426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7" name="Google Shape;437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3" name="Google Shape;443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4" name="Google Shape;454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3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4" name="Google Shape;464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3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4" name="Google Shape;474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3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4" name="Google Shape;484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2b1f177a963_2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0" name="Google Shape;490;g2b1f177a963_2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2b1f177a963_2_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1" name="Google Shape;501;g2b1f177a963_2_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3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1" name="Google Shape;511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2a7390248f0_0_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0" name="Google Shape;520;g2a7390248f0_0_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2a7390248f0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9" name="Google Shape;529;g2a7390248f0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3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9" name="Google Shape;539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3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8" name="Google Shape;548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3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59" name="Google Shape;559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3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9" name="Google Shape;569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пункты" showMasterSp="0" type="tx">
  <p:cSld name="TITLE_AND_BODY">
    <p:bg>
      <p:bgPr>
        <a:solidFill>
          <a:srgbClr val="E25834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" id="11" name="Google Shape;11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0763870" y="-4328698"/>
            <a:ext cx="4632528" cy="1824166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39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 — сверху">
  <p:cSld name="Заголовок — сверху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0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итата" showMasterSp="0">
  <p:cSld name="Цитата">
    <p:bg>
      <p:bgPr>
        <a:solidFill>
          <a:srgbClr val="FFFF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1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" showMasterSp="0">
  <p:cSld name="Пустой">
    <p:bg>
      <p:bgPr>
        <a:solidFill>
          <a:srgbClr val="F54A2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" id="18" name="Google Shape;18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129412" y="666356"/>
            <a:ext cx="994371" cy="77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2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нкты" showMasterSp="0">
  <p:cSld name="Пункты">
    <p:bg>
      <p:bgPr>
        <a:solidFill>
          <a:srgbClr val="FFFFFF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3"/>
          <p:cNvSpPr/>
          <p:nvPr/>
        </p:nvSpPr>
        <p:spPr>
          <a:xfrm>
            <a:off x="13625169" y="-38100"/>
            <a:ext cx="10843261" cy="14052924"/>
          </a:xfrm>
          <a:prstGeom prst="rect">
            <a:avLst/>
          </a:prstGeom>
          <a:solidFill>
            <a:srgbClr val="E2583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" name="Google Shape;22;p43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 — по центру" showMasterSp="0">
  <p:cSld name="Заголовок — по центру">
    <p:bg>
      <p:bgPr>
        <a:solidFill>
          <a:srgbClr val="FFFFFF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exels-zetong-li-1784578.jpg" id="24" name="Google Shape;24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02684" y="-19088567"/>
            <a:ext cx="24589368" cy="37022888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44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подзаголовок" showMasterSp="0" type="title">
  <p:cSld name="TITLE">
    <p:bg>
      <p:bgPr>
        <a:solidFill>
          <a:srgbClr val="FFFFFF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5"/>
          <p:cNvSpPr/>
          <p:nvPr/>
        </p:nvSpPr>
        <p:spPr>
          <a:xfrm>
            <a:off x="13621701" y="-26008"/>
            <a:ext cx="10781291" cy="13768017"/>
          </a:xfrm>
          <a:prstGeom prst="rect">
            <a:avLst/>
          </a:prstGeom>
          <a:solidFill>
            <a:srgbClr val="C2E4E9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" name="Google Shape;28;p45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Фото — горизонтально" showMasterSp="0">
  <p:cSld name="Фото — горизонтально">
    <p:bg>
      <p:bgPr>
        <a:solidFill>
          <a:srgbClr val="FFFFFF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6"/>
          <p:cNvSpPr/>
          <p:nvPr>
            <p:ph idx="2" type="pic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  <a:noFill/>
          <a:ln>
            <a:noFill/>
          </a:ln>
        </p:spPr>
      </p:sp>
      <p:sp>
        <p:nvSpPr>
          <p:cNvPr id="31" name="Google Shape;31;p46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2" name="Google Shape;32;p46"/>
          <p:cNvSpPr txBox="1"/>
          <p:nvPr>
            <p:ph idx="1" type="body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1pPr>
            <a:lvl2pPr indent="-2286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2pPr>
            <a:lvl3pPr indent="-2286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3pPr>
            <a:lvl4pPr indent="-228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4pPr>
            <a:lvl5pPr indent="-228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33" name="Google Shape;33;p46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Фото — вертикально" showMasterSp="0">
  <p:cSld name="Фото — вертикально">
    <p:bg>
      <p:bgPr>
        <a:solidFill>
          <a:srgbClr val="FFFFFF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7"/>
          <p:cNvSpPr/>
          <p:nvPr/>
        </p:nvSpPr>
        <p:spPr>
          <a:xfrm>
            <a:off x="13621701" y="-26008"/>
            <a:ext cx="10781291" cy="13768017"/>
          </a:xfrm>
          <a:prstGeom prst="rect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" name="Google Shape;36;p47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, пункты и фото">
  <p:cSld name="Заголовок, пункты и фото">
    <p:bg>
      <p:bgPr>
        <a:solidFill>
          <a:srgbClr val="FFFFFF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8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Фото — 3 шт." showMasterSp="0">
  <p:cSld name="Фото — 3 шт.">
    <p:bg>
      <p:bgPr>
        <a:solidFill>
          <a:srgbClr val="FFFFFF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9"/>
          <p:cNvSpPr/>
          <p:nvPr/>
        </p:nvSpPr>
        <p:spPr>
          <a:xfrm>
            <a:off x="13621701" y="-26008"/>
            <a:ext cx="10781291" cy="13768017"/>
          </a:xfrm>
          <a:prstGeom prst="rect">
            <a:avLst/>
          </a:prstGeom>
          <a:solidFill>
            <a:srgbClr val="F7D0C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" name="Google Shape;41;p49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Фото" showMasterSp="0">
  <p:cSld name="Фото">
    <p:bg>
      <p:bgPr>
        <a:solidFill>
          <a:srgbClr val="FFFFFF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0"/>
          <p:cNvSpPr/>
          <p:nvPr>
            <p:ph idx="2" type="pic"/>
          </p:nvPr>
        </p:nvSpPr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50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Цитата" showMasterSp="0">
  <p:cSld name="Цитата">
    <p:bg>
      <p:bgPr>
        <a:solidFill>
          <a:srgbClr val="FFFFFF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cef6156a01_2_92"/>
          <p:cNvSpPr txBox="1"/>
          <p:nvPr>
            <p:ph idx="12" type="sldNum"/>
          </p:nvPr>
        </p:nvSpPr>
        <p:spPr>
          <a:xfrm>
            <a:off x="11959031" y="13081000"/>
            <a:ext cx="4533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пункты" showMasterSp="0" type="tx">
  <p:cSld name="TITLE_AND_BODY">
    <p:bg>
      <p:bgPr>
        <a:solidFill>
          <a:srgbClr val="E25834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" id="53" name="Google Shape;53;g2cef6156a01_2_8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0763870" y="-4328698"/>
            <a:ext cx="4632528" cy="18241661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g2cef6156a01_2_87"/>
          <p:cNvSpPr txBox="1"/>
          <p:nvPr>
            <p:ph idx="12" type="sldNum"/>
          </p:nvPr>
        </p:nvSpPr>
        <p:spPr>
          <a:xfrm>
            <a:off x="11959031" y="13081000"/>
            <a:ext cx="4533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 — сверху">
  <p:cSld name="Заголовок — сверху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cef6156a01_2_90"/>
          <p:cNvSpPr txBox="1"/>
          <p:nvPr>
            <p:ph idx="12" type="sldNum"/>
          </p:nvPr>
        </p:nvSpPr>
        <p:spPr>
          <a:xfrm>
            <a:off x="11959031" y="13081000"/>
            <a:ext cx="4533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" showMasterSp="0">
  <p:cSld name="Пустой">
    <p:bg>
      <p:bgPr>
        <a:solidFill>
          <a:srgbClr val="F54A2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" id="58" name="Google Shape;58;g2cef6156a01_2_9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129412" y="666356"/>
            <a:ext cx="994371" cy="775488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g2cef6156a01_2_94"/>
          <p:cNvSpPr txBox="1"/>
          <p:nvPr>
            <p:ph idx="12" type="sldNum"/>
          </p:nvPr>
        </p:nvSpPr>
        <p:spPr>
          <a:xfrm>
            <a:off x="11959031" y="13081000"/>
            <a:ext cx="4533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нкты" showMasterSp="0">
  <p:cSld name="Пункты">
    <p:bg>
      <p:bgPr>
        <a:solidFill>
          <a:srgbClr val="FFFFFF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cef6156a01_2_97"/>
          <p:cNvSpPr/>
          <p:nvPr/>
        </p:nvSpPr>
        <p:spPr>
          <a:xfrm>
            <a:off x="13625169" y="-38100"/>
            <a:ext cx="10843200" cy="14052900"/>
          </a:xfrm>
          <a:prstGeom prst="rect">
            <a:avLst/>
          </a:prstGeom>
          <a:solidFill>
            <a:srgbClr val="E2583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2" name="Google Shape;62;g2cef6156a01_2_97"/>
          <p:cNvSpPr txBox="1"/>
          <p:nvPr>
            <p:ph idx="12" type="sldNum"/>
          </p:nvPr>
        </p:nvSpPr>
        <p:spPr>
          <a:xfrm>
            <a:off x="11959031" y="13081000"/>
            <a:ext cx="4533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 — по центру" showMasterSp="0">
  <p:cSld name="Заголовок — по центру">
    <p:bg>
      <p:bgPr>
        <a:solidFill>
          <a:srgbClr val="FFFFFF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exels-zetong-li-1784578.jpg" id="64" name="Google Shape;64;g2cef6156a01_2_10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02684" y="-19088567"/>
            <a:ext cx="24589368" cy="3702288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g2cef6156a01_2_100"/>
          <p:cNvSpPr txBox="1"/>
          <p:nvPr>
            <p:ph idx="12" type="sldNum"/>
          </p:nvPr>
        </p:nvSpPr>
        <p:spPr>
          <a:xfrm>
            <a:off x="11959031" y="13081000"/>
            <a:ext cx="4533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подзаголовок" showMasterSp="0" type="title">
  <p:cSld name="TITLE">
    <p:bg>
      <p:bgPr>
        <a:solidFill>
          <a:srgbClr val="FFFFFF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cef6156a01_2_103"/>
          <p:cNvSpPr/>
          <p:nvPr/>
        </p:nvSpPr>
        <p:spPr>
          <a:xfrm>
            <a:off x="13621701" y="-26008"/>
            <a:ext cx="10781400" cy="13767900"/>
          </a:xfrm>
          <a:prstGeom prst="rect">
            <a:avLst/>
          </a:prstGeom>
          <a:solidFill>
            <a:srgbClr val="C2E4E9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8" name="Google Shape;68;g2cef6156a01_2_103"/>
          <p:cNvSpPr txBox="1"/>
          <p:nvPr>
            <p:ph idx="12" type="sldNum"/>
          </p:nvPr>
        </p:nvSpPr>
        <p:spPr>
          <a:xfrm>
            <a:off x="11959031" y="13081000"/>
            <a:ext cx="4533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Фото — горизонтально" showMasterSp="0">
  <p:cSld name="Фото — горизонтально">
    <p:bg>
      <p:bgPr>
        <a:solidFill>
          <a:srgbClr val="FFFFFF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cef6156a01_2_106"/>
          <p:cNvSpPr/>
          <p:nvPr>
            <p:ph idx="2" type="pic"/>
          </p:nvPr>
        </p:nvSpPr>
        <p:spPr>
          <a:xfrm>
            <a:off x="3125968" y="673100"/>
            <a:ext cx="18135600" cy="87375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g2cef6156a01_2_106"/>
          <p:cNvSpPr txBox="1"/>
          <p:nvPr>
            <p:ph type="title"/>
          </p:nvPr>
        </p:nvSpPr>
        <p:spPr>
          <a:xfrm>
            <a:off x="635000" y="9512300"/>
            <a:ext cx="23114100" cy="20067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72" name="Google Shape;72;g2cef6156a01_2_106"/>
          <p:cNvSpPr txBox="1"/>
          <p:nvPr>
            <p:ph idx="1" type="body"/>
          </p:nvPr>
        </p:nvSpPr>
        <p:spPr>
          <a:xfrm>
            <a:off x="635000" y="11442700"/>
            <a:ext cx="23114100" cy="15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1pPr>
            <a:lvl2pPr indent="-2286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2pPr>
            <a:lvl3pPr indent="-2286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3pPr>
            <a:lvl4pPr indent="-228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4pPr>
            <a:lvl5pPr indent="-228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Helvetica Neue"/>
              <a:buNone/>
              <a:defRPr sz="5400"/>
            </a:lvl5pPr>
            <a:lvl6pPr indent="-371475" lvl="5" marL="27432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6pPr>
            <a:lvl7pPr indent="-371475" lvl="6" marL="32004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7pPr>
            <a:lvl8pPr indent="-371475" lvl="7" marL="3657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8pPr>
            <a:lvl9pPr indent="-371475" lvl="8" marL="41148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250"/>
              <a:buChar char="•"/>
              <a:defRPr/>
            </a:lvl9pPr>
          </a:lstStyle>
          <a:p/>
        </p:txBody>
      </p:sp>
      <p:sp>
        <p:nvSpPr>
          <p:cNvPr id="73" name="Google Shape;73;g2cef6156a01_2_106"/>
          <p:cNvSpPr txBox="1"/>
          <p:nvPr>
            <p:ph idx="12" type="sldNum"/>
          </p:nvPr>
        </p:nvSpPr>
        <p:spPr>
          <a:xfrm>
            <a:off x="11959031" y="13081000"/>
            <a:ext cx="4533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Фото — вертикально" showMasterSp="0">
  <p:cSld name="Фото — вертикально">
    <p:bg>
      <p:bgPr>
        <a:solidFill>
          <a:srgbClr val="FFFFFF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cef6156a01_2_111"/>
          <p:cNvSpPr/>
          <p:nvPr/>
        </p:nvSpPr>
        <p:spPr>
          <a:xfrm>
            <a:off x="13621701" y="-26008"/>
            <a:ext cx="10781400" cy="13767900"/>
          </a:xfrm>
          <a:prstGeom prst="rect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" name="Google Shape;76;g2cef6156a01_2_111"/>
          <p:cNvSpPr txBox="1"/>
          <p:nvPr>
            <p:ph idx="12" type="sldNum"/>
          </p:nvPr>
        </p:nvSpPr>
        <p:spPr>
          <a:xfrm>
            <a:off x="11959031" y="13081000"/>
            <a:ext cx="4533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, пункты и фото">
  <p:cSld name="Заголовок, пункты и фото">
    <p:bg>
      <p:bgPr>
        <a:solidFill>
          <a:srgbClr val="FFFFFF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cef6156a01_2_114"/>
          <p:cNvSpPr txBox="1"/>
          <p:nvPr>
            <p:ph idx="12" type="sldNum"/>
          </p:nvPr>
        </p:nvSpPr>
        <p:spPr>
          <a:xfrm>
            <a:off x="11959031" y="13081000"/>
            <a:ext cx="4533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Фото — 3 шт." showMasterSp="0">
  <p:cSld name="Фото — 3 шт.">
    <p:bg>
      <p:bgPr>
        <a:solidFill>
          <a:srgbClr val="FFFFFF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cef6156a01_2_116"/>
          <p:cNvSpPr/>
          <p:nvPr/>
        </p:nvSpPr>
        <p:spPr>
          <a:xfrm>
            <a:off x="13621701" y="-26008"/>
            <a:ext cx="10781400" cy="13767900"/>
          </a:xfrm>
          <a:prstGeom prst="rect">
            <a:avLst/>
          </a:prstGeom>
          <a:solidFill>
            <a:srgbClr val="F7D0C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" name="Google Shape;81;g2cef6156a01_2_116"/>
          <p:cNvSpPr txBox="1"/>
          <p:nvPr>
            <p:ph idx="12" type="sldNum"/>
          </p:nvPr>
        </p:nvSpPr>
        <p:spPr>
          <a:xfrm>
            <a:off x="11959031" y="13081000"/>
            <a:ext cx="4533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Фото" showMasterSp="0">
  <p:cSld name="Фото">
    <p:bg>
      <p:bgPr>
        <a:solidFill>
          <a:srgbClr val="FFFFFF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cef6156a01_2_119"/>
          <p:cNvSpPr/>
          <p:nvPr>
            <p:ph idx="2" type="pic"/>
          </p:nvPr>
        </p:nvSpPr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84" name="Google Shape;84;g2cef6156a01_2_119"/>
          <p:cNvSpPr txBox="1"/>
          <p:nvPr>
            <p:ph idx="12" type="sldNum"/>
          </p:nvPr>
        </p:nvSpPr>
        <p:spPr>
          <a:xfrm>
            <a:off x="11959031" y="13081000"/>
            <a:ext cx="4533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cef6156a01_2_122"/>
          <p:cNvSpPr txBox="1"/>
          <p:nvPr>
            <p:ph idx="10" type="dt"/>
          </p:nvPr>
        </p:nvSpPr>
        <p:spPr>
          <a:xfrm>
            <a:off x="609600" y="8475133"/>
            <a:ext cx="28449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g2cef6156a01_2_122"/>
          <p:cNvSpPr txBox="1"/>
          <p:nvPr>
            <p:ph idx="11" type="ftr"/>
          </p:nvPr>
        </p:nvSpPr>
        <p:spPr>
          <a:xfrm>
            <a:off x="4165600" y="8475133"/>
            <a:ext cx="38607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g2cef6156a01_2_122"/>
          <p:cNvSpPr txBox="1"/>
          <p:nvPr>
            <p:ph idx="12" type="sldNum"/>
          </p:nvPr>
        </p:nvSpPr>
        <p:spPr>
          <a:xfrm>
            <a:off x="8737600" y="8475133"/>
            <a:ext cx="2844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cef6156a01_2_126"/>
          <p:cNvSpPr txBox="1"/>
          <p:nvPr>
            <p:ph idx="12" type="sldNum"/>
          </p:nvPr>
        </p:nvSpPr>
        <p:spPr>
          <a:xfrm>
            <a:off x="22593221" y="12435245"/>
            <a:ext cx="1463100" cy="10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800" lIns="243800" spcFirstLastPara="1" rIns="243800" wrap="square" tIns="2438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defRPr b="0" i="0" sz="2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BBA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" id="6" name="Google Shape;6;p3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2140118" y="662516"/>
            <a:ext cx="978084" cy="75776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38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p38"/>
          <p:cNvSpPr txBox="1"/>
          <p:nvPr>
            <p:ph idx="1" type="body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641350" lvl="0" marL="4572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641350" lvl="1" marL="9144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641350" lvl="2" marL="13716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641350" lvl="3" marL="18288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641350" lvl="4" marL="2286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641350" lvl="5" marL="27432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641350" lvl="6" marL="32004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641350" lvl="7" marL="36576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641350" lvl="8" marL="41148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9" name="Google Shape;9;p38"/>
          <p:cNvSpPr txBox="1"/>
          <p:nvPr>
            <p:ph idx="12" type="sldNum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BBA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" id="46" name="Google Shape;46;g2cef6156a01_2_8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2140118" y="662516"/>
            <a:ext cx="978084" cy="757768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g2cef6156a01_2_82"/>
          <p:cNvSpPr txBox="1"/>
          <p:nvPr>
            <p:ph type="title"/>
          </p:nvPr>
        </p:nvSpPr>
        <p:spPr>
          <a:xfrm>
            <a:off x="1689100" y="355600"/>
            <a:ext cx="210057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b="0" i="0" sz="1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48" name="Google Shape;48;g2cef6156a01_2_82"/>
          <p:cNvSpPr txBox="1"/>
          <p:nvPr>
            <p:ph idx="1" type="body"/>
          </p:nvPr>
        </p:nvSpPr>
        <p:spPr>
          <a:xfrm>
            <a:off x="1689100" y="3149600"/>
            <a:ext cx="21005700" cy="929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641350" lvl="0" marL="4572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641350" lvl="1" marL="9144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641350" lvl="2" marL="13716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641350" lvl="3" marL="18288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641350" lvl="4" marL="22860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641350" lvl="5" marL="27432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641350" lvl="6" marL="32004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641350" lvl="7" marL="36576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641350" lvl="8" marL="4114800" marR="0" rtl="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Helvetica Neue"/>
              <a:buChar char="•"/>
              <a:defRPr b="0" i="0" sz="5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49" name="Google Shape;49;g2cef6156a01_2_82"/>
          <p:cNvSpPr txBox="1"/>
          <p:nvPr>
            <p:ph idx="12" type="sldNum"/>
          </p:nvPr>
        </p:nvSpPr>
        <p:spPr>
          <a:xfrm>
            <a:off x="11959031" y="13081000"/>
            <a:ext cx="4533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20" Type="http://schemas.openxmlformats.org/officeDocument/2006/relationships/image" Target="../media/image58.png"/><Relationship Id="rId22" Type="http://schemas.openxmlformats.org/officeDocument/2006/relationships/image" Target="../media/image33.png"/><Relationship Id="rId21" Type="http://schemas.openxmlformats.org/officeDocument/2006/relationships/image" Target="../media/image30.png"/><Relationship Id="rId24" Type="http://schemas.openxmlformats.org/officeDocument/2006/relationships/image" Target="../media/image38.png"/><Relationship Id="rId23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24.png"/><Relationship Id="rId9" Type="http://schemas.openxmlformats.org/officeDocument/2006/relationships/image" Target="../media/image17.png"/><Relationship Id="rId26" Type="http://schemas.openxmlformats.org/officeDocument/2006/relationships/image" Target="../media/image34.png"/><Relationship Id="rId25" Type="http://schemas.openxmlformats.org/officeDocument/2006/relationships/image" Target="../media/image35.png"/><Relationship Id="rId5" Type="http://schemas.openxmlformats.org/officeDocument/2006/relationships/image" Target="../media/image27.png"/><Relationship Id="rId6" Type="http://schemas.openxmlformats.org/officeDocument/2006/relationships/image" Target="../media/image14.png"/><Relationship Id="rId7" Type="http://schemas.openxmlformats.org/officeDocument/2006/relationships/image" Target="../media/image21.png"/><Relationship Id="rId8" Type="http://schemas.openxmlformats.org/officeDocument/2006/relationships/image" Target="../media/image26.png"/><Relationship Id="rId11" Type="http://schemas.openxmlformats.org/officeDocument/2006/relationships/image" Target="../media/image41.png"/><Relationship Id="rId10" Type="http://schemas.openxmlformats.org/officeDocument/2006/relationships/image" Target="../media/image15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5" Type="http://schemas.openxmlformats.org/officeDocument/2006/relationships/image" Target="../media/image22.png"/><Relationship Id="rId14" Type="http://schemas.openxmlformats.org/officeDocument/2006/relationships/image" Target="../media/image29.png"/><Relationship Id="rId17" Type="http://schemas.openxmlformats.org/officeDocument/2006/relationships/image" Target="../media/image20.png"/><Relationship Id="rId16" Type="http://schemas.openxmlformats.org/officeDocument/2006/relationships/image" Target="../media/image19.png"/><Relationship Id="rId19" Type="http://schemas.openxmlformats.org/officeDocument/2006/relationships/image" Target="../media/image25.png"/><Relationship Id="rId18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5" Type="http://schemas.openxmlformats.org/officeDocument/2006/relationships/image" Target="../media/image40.png"/><Relationship Id="rId6" Type="http://schemas.openxmlformats.org/officeDocument/2006/relationships/image" Target="../media/image39.png"/><Relationship Id="rId7" Type="http://schemas.openxmlformats.org/officeDocument/2006/relationships/image" Target="../media/image32.png"/><Relationship Id="rId8" Type="http://schemas.openxmlformats.org/officeDocument/2006/relationships/image" Target="../media/image15.png"/><Relationship Id="rId11" Type="http://schemas.openxmlformats.org/officeDocument/2006/relationships/image" Target="../media/image19.png"/><Relationship Id="rId10" Type="http://schemas.openxmlformats.org/officeDocument/2006/relationships/image" Target="../media/image20.png"/><Relationship Id="rId12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5.png"/><Relationship Id="rId4" Type="http://schemas.openxmlformats.org/officeDocument/2006/relationships/image" Target="../media/image47.png"/><Relationship Id="rId5" Type="http://schemas.openxmlformats.org/officeDocument/2006/relationships/hyperlink" Target="https://docs.google.com/presentation/d/1C7FrdSMHYam4aA0BZ9TKRZcZ63oT93GG/edit#slide=id.p22" TargetMode="External"/><Relationship Id="rId6" Type="http://schemas.openxmlformats.org/officeDocument/2006/relationships/image" Target="../media/image5.png"/><Relationship Id="rId7" Type="http://schemas.openxmlformats.org/officeDocument/2006/relationships/image" Target="../media/image73.png"/><Relationship Id="rId8" Type="http://schemas.openxmlformats.org/officeDocument/2006/relationships/image" Target="../media/image8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6.png"/><Relationship Id="rId4" Type="http://schemas.openxmlformats.org/officeDocument/2006/relationships/image" Target="../media/image53.png"/><Relationship Id="rId5" Type="http://schemas.openxmlformats.org/officeDocument/2006/relationships/image" Target="../media/image5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2.png"/><Relationship Id="rId4" Type="http://schemas.openxmlformats.org/officeDocument/2006/relationships/image" Target="../media/image51.png"/><Relationship Id="rId5" Type="http://schemas.openxmlformats.org/officeDocument/2006/relationships/image" Target="../media/image4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png"/><Relationship Id="rId4" Type="http://schemas.openxmlformats.org/officeDocument/2006/relationships/image" Target="../media/image65.png"/><Relationship Id="rId5" Type="http://schemas.openxmlformats.org/officeDocument/2006/relationships/image" Target="../media/image5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png"/><Relationship Id="rId4" Type="http://schemas.openxmlformats.org/officeDocument/2006/relationships/image" Target="../media/image70.png"/><Relationship Id="rId5" Type="http://schemas.openxmlformats.org/officeDocument/2006/relationships/image" Target="../media/image60.png"/><Relationship Id="rId6" Type="http://schemas.openxmlformats.org/officeDocument/2006/relationships/image" Target="../media/image8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4.png"/><Relationship Id="rId4" Type="http://schemas.openxmlformats.org/officeDocument/2006/relationships/image" Target="../media/image56.png"/><Relationship Id="rId5" Type="http://schemas.openxmlformats.org/officeDocument/2006/relationships/image" Target="../media/image3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2.png"/><Relationship Id="rId4" Type="http://schemas.openxmlformats.org/officeDocument/2006/relationships/image" Target="../media/image6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www.youtube.com/watch?v=drTlXWuznRQ" TargetMode="External"/><Relationship Id="rId4" Type="http://schemas.openxmlformats.org/officeDocument/2006/relationships/image" Target="../media/image61.png"/><Relationship Id="rId5" Type="http://schemas.openxmlformats.org/officeDocument/2006/relationships/image" Target="../media/image54.png"/><Relationship Id="rId6" Type="http://schemas.openxmlformats.org/officeDocument/2006/relationships/image" Target="../media/image30.png"/><Relationship Id="rId7" Type="http://schemas.openxmlformats.org/officeDocument/2006/relationships/hyperlink" Target="https://www.youtube.com/watch?v=xNlhAn2PrFU&amp;feature=youtu.be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png"/><Relationship Id="rId4" Type="http://schemas.openxmlformats.org/officeDocument/2006/relationships/image" Target="../media/image68.png"/><Relationship Id="rId5" Type="http://schemas.openxmlformats.org/officeDocument/2006/relationships/image" Target="../media/image75.png"/><Relationship Id="rId6" Type="http://schemas.openxmlformats.org/officeDocument/2006/relationships/image" Target="../media/image7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7.png"/><Relationship Id="rId4" Type="http://schemas.openxmlformats.org/officeDocument/2006/relationships/image" Target="../media/image71.png"/><Relationship Id="rId5" Type="http://schemas.openxmlformats.org/officeDocument/2006/relationships/image" Target="../media/image6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8.png"/><Relationship Id="rId4" Type="http://schemas.openxmlformats.org/officeDocument/2006/relationships/image" Target="../media/image74.png"/><Relationship Id="rId5" Type="http://schemas.openxmlformats.org/officeDocument/2006/relationships/image" Target="../media/image2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0.png"/><Relationship Id="rId4" Type="http://schemas.openxmlformats.org/officeDocument/2006/relationships/image" Target="../media/image8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2.png"/><Relationship Id="rId4" Type="http://schemas.openxmlformats.org/officeDocument/2006/relationships/image" Target="../media/image8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www.instagram.com/fixprice.belarus/" TargetMode="External"/><Relationship Id="rId4" Type="http://schemas.openxmlformats.org/officeDocument/2006/relationships/hyperlink" Target="https://fix-price.by/" TargetMode="External"/><Relationship Id="rId5" Type="http://schemas.openxmlformats.org/officeDocument/2006/relationships/image" Target="../media/image91.png"/><Relationship Id="rId6" Type="http://schemas.openxmlformats.org/officeDocument/2006/relationships/image" Target="../media/image9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82.jpg"/><Relationship Id="rId4" Type="http://schemas.openxmlformats.org/officeDocument/2006/relationships/image" Target="../media/image83.png"/><Relationship Id="rId5" Type="http://schemas.openxmlformats.org/officeDocument/2006/relationships/image" Target="../media/image8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9.png"/><Relationship Id="rId4" Type="http://schemas.openxmlformats.org/officeDocument/2006/relationships/image" Target="../media/image8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s://www.tiktok.com/@wines.by?_d=secCgYIASAHKAESPgo89RAJ0d9qM4lgSgW6H%2FzoiMCP4T0Bp2hwAqy%2B6AVDkBUaLGtWWWjXIxBbsan%2B8CSDFgbZhNolcRGjefi%2BGgA%3D&amp;_r=1&amp;language=ru&amp;sec_uid=MS4wLjABAAAAFLIR4q5ICUD6YJTFhXvxcJeDYI0H8N5sdKvz8f-z3CKkd6df8OLibdXvZVPrGSuh&amp;sec_user_id=MS4wLjABAAAA3vqBk8DkXuc4IojT2wZJJGbep0dlQfowoMVXSYf4Jhnlt9O7gcW-fNSpiQX03qUN&amp;share_app_id=1233&amp;share_author_id=6826671587874538501&amp;share_link_id=f7fe1184-8f9f-4407-96ea-173496460b64&amp;source=h5_m&amp;timestamp=1654692444&amp;u_code=dfhm5m5i9jg8ba&amp;ug_btm=b9734%2Cb5836&amp;ugbiz_name=Account&amp;user_id=6898311969142817798&amp;utm_campaign=client_share&amp;utm_medium=android&amp;utm_source=copy" TargetMode="External"/><Relationship Id="rId4" Type="http://schemas.openxmlformats.org/officeDocument/2006/relationships/hyperlink" Target="https://www.tiktok.com/@wines.by?_d=secCgYIASAHKAESPgo89RAJ0d9qM4lgSgW6H%2FzoiMCP4T0Bp2hwAqy%2B6AVDkBUaLGtWWWjXIxBbsan%2B8CSDFgbZhNolcRGjefi%2BGgA%3D&amp;_r=1&amp;language=ru&amp;sec_uid=MS4wLjABAAAAFLIR4q5ICUD6YJTFhXvxcJeDYI0H8N5sdKvz8f-z3CKkd6df8OLibdXvZVPrGSuh&amp;sec_user_id=MS4wLjABAAAA3vqBk8DkXuc4IojT2wZJJGbep0dlQfowoMVXSYf4Jhnlt9O7gcW-fNSpiQX03qUN&amp;share_app_id=1233&amp;share_author_id=6826671587874538501&amp;share_link_id=f7fe1184-8f9f-4407-96ea-173496460b64&amp;source=h5_m&amp;timestamp=1654692444&amp;u_code=dfhm5m5i9jg8ba&amp;ug_btm=b9734%2Cb5836&amp;ugbiz_name=Account&amp;user_id=6898311969142817798&amp;utm_campaign=client_share&amp;utm_medium=android&amp;utm_source=copy" TargetMode="External"/><Relationship Id="rId5" Type="http://schemas.openxmlformats.org/officeDocument/2006/relationships/image" Target="../media/image9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9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0.png"/><Relationship Id="rId4" Type="http://schemas.openxmlformats.org/officeDocument/2006/relationships/image" Target="../media/image9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93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92.png"/><Relationship Id="rId4" Type="http://schemas.openxmlformats.org/officeDocument/2006/relationships/image" Target="../media/image94.png"/><Relationship Id="rId5" Type="http://schemas.openxmlformats.org/officeDocument/2006/relationships/image" Target="../media/image20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97.png"/><Relationship Id="rId4" Type="http://schemas.openxmlformats.org/officeDocument/2006/relationships/image" Target="../media/image9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/>
          <p:nvPr/>
        </p:nvSpPr>
        <p:spPr>
          <a:xfrm>
            <a:off x="1130300" y="10691283"/>
            <a:ext cx="6285087" cy="15875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10000"/>
              <a:buFont typeface="Roboto Light"/>
              <a:buNone/>
            </a:pPr>
            <a:r>
              <a:rPr b="0" i="0" lang="en-US" sz="10000" u="none" cap="none" strike="noStrike">
                <a:solidFill>
                  <a:srgbClr val="CAF9C0"/>
                </a:solidFill>
                <a:latin typeface="Roboto Light"/>
                <a:ea typeface="Roboto Light"/>
                <a:cs typeface="Roboto Light"/>
                <a:sym typeface="Roboto Light"/>
              </a:rPr>
              <a:t>GBS BY PG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14740476" y="11286075"/>
            <a:ext cx="5520600" cy="87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5000"/>
              <a:buFont typeface="Roboto Light"/>
              <a:buNone/>
            </a:pPr>
            <a:r>
              <a:rPr b="0" i="0" lang="en-US" sz="5000" u="none" cap="none" strike="noStrike">
                <a:solidFill>
                  <a:srgbClr val="CAF9C0"/>
                </a:solidFill>
                <a:latin typeface="Roboto Light"/>
                <a:ea typeface="Roboto Light"/>
                <a:cs typeface="Roboto Light"/>
                <a:sym typeface="Roboto Light"/>
              </a:rPr>
              <a:t>2024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" id="97" name="Google Shape;9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2889" y="915389"/>
            <a:ext cx="3627182" cy="2941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 txBox="1"/>
          <p:nvPr/>
        </p:nvSpPr>
        <p:spPr>
          <a:xfrm>
            <a:off x="1117600" y="7353299"/>
            <a:ext cx="19415820" cy="5435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9000"/>
              <a:buFont typeface="Roboto"/>
              <a:buNone/>
            </a:pPr>
            <a:r>
              <a:rPr b="1" i="0" lang="en-US" sz="90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GBS</a:t>
            </a:r>
            <a:r>
              <a:rPr b="0" i="0" lang="en-US" sz="90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 –</a:t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9000"/>
              <a:buFont typeface="Roboto Light"/>
              <a:buNone/>
            </a:pPr>
            <a:r>
              <a:rPr b="0" i="0" lang="en-US" sz="90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КОММУНИКАЦИОННОЕ АГЕНТСТВО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9000"/>
              <a:buFont typeface="Roboto Light"/>
              <a:buNone/>
            </a:pPr>
            <a:r>
              <a:rPr b="0" i="0" lang="en-US" sz="90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МЕЖДУНАРОДНОЙ ГРУППЫ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9000"/>
              <a:buFont typeface="Roboto Light"/>
              <a:buNone/>
            </a:pPr>
            <a:r>
              <a:rPr b="0" i="0" lang="en-US" sz="90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КОМПАНИЙ</a:t>
            </a:r>
            <a:r>
              <a:rPr b="0" i="0" lang="en-US" sz="90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i="0" lang="en-US" sz="90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PG</a:t>
            </a:r>
            <a:r>
              <a:rPr b="0" i="0" lang="en-US" sz="90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a2ebc71d14_2_1"/>
          <p:cNvSpPr/>
          <p:nvPr/>
        </p:nvSpPr>
        <p:spPr>
          <a:xfrm>
            <a:off x="-20133" y="6516925"/>
            <a:ext cx="12207000" cy="7341600"/>
          </a:xfrm>
          <a:prstGeom prst="rect">
            <a:avLst/>
          </a:prstGeom>
          <a:solidFill>
            <a:srgbClr val="2B42F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" name="Google Shape;108;g2a2ebc71d14_2_1"/>
          <p:cNvSpPr/>
          <p:nvPr/>
        </p:nvSpPr>
        <p:spPr>
          <a:xfrm>
            <a:off x="12186874" y="6516925"/>
            <a:ext cx="12207000" cy="7341600"/>
          </a:xfrm>
          <a:prstGeom prst="rect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" name="Google Shape;109;g2a2ebc71d14_2_1"/>
          <p:cNvSpPr txBox="1"/>
          <p:nvPr/>
        </p:nvSpPr>
        <p:spPr>
          <a:xfrm>
            <a:off x="23068233" y="12869333"/>
            <a:ext cx="836400" cy="4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стр. 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" id="110" name="Google Shape;110;g2a2ebc71d14_2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06658" y="4985234"/>
            <a:ext cx="2370684" cy="98954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g2a2ebc71d14_2_1"/>
          <p:cNvSpPr txBox="1"/>
          <p:nvPr/>
        </p:nvSpPr>
        <p:spPr>
          <a:xfrm>
            <a:off x="4221378" y="2679613"/>
            <a:ext cx="15941100" cy="19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6000"/>
              <a:buFont typeface="Roboto"/>
              <a:buNone/>
            </a:pPr>
            <a:r>
              <a:rPr b="0" i="0" lang="en-US" sz="60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СОЗДАЁМ ДОЛГОСРОЧНЫЕ РЕШЕНИЯ,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6000"/>
              <a:buFont typeface="Roboto"/>
              <a:buNone/>
            </a:pPr>
            <a:r>
              <a:rPr b="0" i="0" lang="en-US" sz="60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КОТОРЫЕ ДЕЛАЮТ КОМПАНИИ СИЛЬНЕЕ.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g2a2ebc71d14_2_1"/>
          <p:cNvSpPr txBox="1"/>
          <p:nvPr/>
        </p:nvSpPr>
        <p:spPr>
          <a:xfrm>
            <a:off x="5249018" y="1136223"/>
            <a:ext cx="13886100" cy="6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3800"/>
              <a:buFont typeface="Roboto"/>
              <a:buNone/>
            </a:pPr>
            <a:r>
              <a:rPr b="1" i="0" lang="en-US" sz="38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МЕЖДУНАРОДНАЯ ГРУППА КОМПАНИЙ PG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" id="113" name="Google Shape;113;g2a2ebc71d14_2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5539" y="7302343"/>
            <a:ext cx="3832909" cy="830634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g2a2ebc71d14_2_1"/>
          <p:cNvSpPr txBox="1"/>
          <p:nvPr/>
        </p:nvSpPr>
        <p:spPr>
          <a:xfrm>
            <a:off x="600100" y="8607675"/>
            <a:ext cx="9146400" cy="22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700"/>
              <a:buFont typeface="Roboto Light"/>
              <a:buNone/>
            </a:pPr>
            <a:r>
              <a:rPr b="0" i="0" lang="en-US" sz="47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АГЕНТСТВО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700"/>
              <a:buFont typeface="Roboto Light"/>
              <a:buNone/>
            </a:pPr>
            <a:r>
              <a:rPr b="0" i="0" lang="en-US" sz="4700" u="none" cap="none" strike="noStrik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СТРАТЕГИЧЕСКОГО БРЕНДИНГА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2a2ebc71d14_2_1"/>
          <p:cNvSpPr txBox="1"/>
          <p:nvPr/>
        </p:nvSpPr>
        <p:spPr>
          <a:xfrm>
            <a:off x="600101" y="10956675"/>
            <a:ext cx="4008300" cy="203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-304800" lvl="0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80"/>
              <a:buFont typeface="Verdana"/>
              <a:buChar char="•"/>
            </a:pPr>
            <a:r>
              <a:rPr b="0" i="0" lang="en-US" sz="3800" u="none" cap="none" strike="noStrik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исследования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80"/>
              <a:buFont typeface="Verdana"/>
              <a:buChar char="•"/>
            </a:pPr>
            <a:r>
              <a:rPr b="0" i="0" lang="en-US" sz="3800" u="none" cap="none" strike="noStrik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стратегия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80"/>
              <a:buFont typeface="Verdana"/>
              <a:buChar char="•"/>
            </a:pPr>
            <a:r>
              <a:rPr b="0" i="0" lang="en-US" sz="3800" u="none" cap="none" strike="noStrike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дизайн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" id="116" name="Google Shape;116;g2a2ebc71d14_2_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815561" y="7096972"/>
            <a:ext cx="3045781" cy="1241376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g2a2ebc71d14_2_1"/>
          <p:cNvSpPr txBox="1"/>
          <p:nvPr/>
        </p:nvSpPr>
        <p:spPr>
          <a:xfrm>
            <a:off x="12663375" y="8594125"/>
            <a:ext cx="7020300" cy="154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4700"/>
              <a:buFont typeface="Roboto Light"/>
              <a:buNone/>
            </a:pPr>
            <a:r>
              <a:rPr b="0" i="0" lang="en-US" sz="4700" u="none" cap="none" strike="noStrike">
                <a:solidFill>
                  <a:srgbClr val="E25734"/>
                </a:solidFill>
                <a:latin typeface="Roboto Light"/>
                <a:ea typeface="Roboto Light"/>
                <a:cs typeface="Roboto Light"/>
                <a:sym typeface="Roboto Light"/>
              </a:rPr>
              <a:t>КОММУНИКАЦИОННОЕ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4700"/>
              <a:buFont typeface="Roboto Light"/>
              <a:buNone/>
            </a:pPr>
            <a:r>
              <a:rPr b="0" i="0" lang="en-US" sz="4700" u="none" cap="none" strike="noStrike">
                <a:solidFill>
                  <a:srgbClr val="E25734"/>
                </a:solidFill>
                <a:latin typeface="Roboto Light"/>
                <a:ea typeface="Roboto Light"/>
                <a:cs typeface="Roboto Light"/>
                <a:sym typeface="Roboto Light"/>
              </a:rPr>
              <a:t>АГЕНТСТВО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g2a2ebc71d14_2_1"/>
          <p:cNvSpPr txBox="1"/>
          <p:nvPr/>
        </p:nvSpPr>
        <p:spPr>
          <a:xfrm>
            <a:off x="12663375" y="10284500"/>
            <a:ext cx="4152000" cy="138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-304800" lvl="0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4180"/>
              <a:buFont typeface="Verdana"/>
              <a:buChar char="•"/>
            </a:pPr>
            <a:r>
              <a:rPr b="0" i="0" lang="en-US" sz="3800" u="none" cap="none" strike="noStrike">
                <a:solidFill>
                  <a:srgbClr val="E25734"/>
                </a:solidFill>
                <a:latin typeface="Roboto Medium"/>
                <a:ea typeface="Roboto Medium"/>
                <a:cs typeface="Roboto Medium"/>
                <a:sym typeface="Roboto Medium"/>
              </a:rPr>
              <a:t>коммуникации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4180"/>
              <a:buFont typeface="Verdana"/>
              <a:buChar char="•"/>
            </a:pPr>
            <a:r>
              <a:rPr b="0" i="0" lang="en-US" sz="3800" u="none" cap="none" strike="noStrike">
                <a:solidFill>
                  <a:srgbClr val="E25734"/>
                </a:solidFill>
                <a:latin typeface="Roboto Medium"/>
                <a:ea typeface="Roboto Medium"/>
                <a:cs typeface="Roboto Medium"/>
                <a:sym typeface="Roboto Medium"/>
              </a:rPr>
              <a:t>креатив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" id="123" name="Google Shape;12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19186" y="2278035"/>
            <a:ext cx="18494828" cy="10142063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4"/>
          <p:cNvSpPr txBox="1"/>
          <p:nvPr/>
        </p:nvSpPr>
        <p:spPr>
          <a:xfrm>
            <a:off x="1168400" y="592666"/>
            <a:ext cx="8237092" cy="1727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ГЕОГРАФИЯ ПРОЕКТОВ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ГРУППЫ КОМПАНИЙ PG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4"/>
          <p:cNvSpPr/>
          <p:nvPr/>
        </p:nvSpPr>
        <p:spPr>
          <a:xfrm>
            <a:off x="5874289" y="5011530"/>
            <a:ext cx="357073" cy="357073"/>
          </a:xfrm>
          <a:prstGeom prst="ellipse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4"/>
          <p:cNvSpPr/>
          <p:nvPr/>
        </p:nvSpPr>
        <p:spPr>
          <a:xfrm>
            <a:off x="7094330" y="6806463"/>
            <a:ext cx="357074" cy="357074"/>
          </a:xfrm>
          <a:prstGeom prst="ellipse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4"/>
          <p:cNvSpPr/>
          <p:nvPr/>
        </p:nvSpPr>
        <p:spPr>
          <a:xfrm>
            <a:off x="18913797" y="10406761"/>
            <a:ext cx="357074" cy="357074"/>
          </a:xfrm>
          <a:prstGeom prst="ellipse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4"/>
          <p:cNvSpPr/>
          <p:nvPr/>
        </p:nvSpPr>
        <p:spPr>
          <a:xfrm>
            <a:off x="20192263" y="11015416"/>
            <a:ext cx="357074" cy="357073"/>
          </a:xfrm>
          <a:prstGeom prst="ellipse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4"/>
          <p:cNvSpPr/>
          <p:nvPr/>
        </p:nvSpPr>
        <p:spPr>
          <a:xfrm>
            <a:off x="11480062" y="5595730"/>
            <a:ext cx="357074" cy="357074"/>
          </a:xfrm>
          <a:prstGeom prst="ellipse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4"/>
          <p:cNvSpPr/>
          <p:nvPr/>
        </p:nvSpPr>
        <p:spPr>
          <a:xfrm>
            <a:off x="12174329" y="6531296"/>
            <a:ext cx="357074" cy="357074"/>
          </a:xfrm>
          <a:prstGeom prst="ellipse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4"/>
          <p:cNvSpPr/>
          <p:nvPr/>
        </p:nvSpPr>
        <p:spPr>
          <a:xfrm>
            <a:off x="11988063" y="4825263"/>
            <a:ext cx="357074" cy="357074"/>
          </a:xfrm>
          <a:prstGeom prst="ellipse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" name="Google Shape;132;p4"/>
          <p:cNvSpPr/>
          <p:nvPr/>
        </p:nvSpPr>
        <p:spPr>
          <a:xfrm>
            <a:off x="11784862" y="5210497"/>
            <a:ext cx="357074" cy="357073"/>
          </a:xfrm>
          <a:prstGeom prst="ellipse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" name="Google Shape;133;p4"/>
          <p:cNvSpPr/>
          <p:nvPr/>
        </p:nvSpPr>
        <p:spPr>
          <a:xfrm>
            <a:off x="14494195" y="5011530"/>
            <a:ext cx="357074" cy="357073"/>
          </a:xfrm>
          <a:prstGeom prst="ellipse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" name="Google Shape;134;p4"/>
          <p:cNvSpPr/>
          <p:nvPr/>
        </p:nvSpPr>
        <p:spPr>
          <a:xfrm>
            <a:off x="13969262" y="7856330"/>
            <a:ext cx="357073" cy="357074"/>
          </a:xfrm>
          <a:prstGeom prst="ellipse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" name="Google Shape;135;p4"/>
          <p:cNvSpPr/>
          <p:nvPr/>
        </p:nvSpPr>
        <p:spPr>
          <a:xfrm>
            <a:off x="12885529" y="5011530"/>
            <a:ext cx="357074" cy="357073"/>
          </a:xfrm>
          <a:prstGeom prst="ellipse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" name="Google Shape;136;p4"/>
          <p:cNvSpPr/>
          <p:nvPr/>
        </p:nvSpPr>
        <p:spPr>
          <a:xfrm>
            <a:off x="14748195" y="7094330"/>
            <a:ext cx="357074" cy="357074"/>
          </a:xfrm>
          <a:prstGeom prst="ellipse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" name="Google Shape;137;p4"/>
          <p:cNvSpPr/>
          <p:nvPr/>
        </p:nvSpPr>
        <p:spPr>
          <a:xfrm>
            <a:off x="12491829" y="4723663"/>
            <a:ext cx="357074" cy="357074"/>
          </a:xfrm>
          <a:prstGeom prst="ellipse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" name="Google Shape;138;p4"/>
          <p:cNvSpPr/>
          <p:nvPr/>
        </p:nvSpPr>
        <p:spPr>
          <a:xfrm>
            <a:off x="17372862" y="7094330"/>
            <a:ext cx="357073" cy="357074"/>
          </a:xfrm>
          <a:prstGeom prst="ellipse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" name="Google Shape;139;p4"/>
          <p:cNvSpPr/>
          <p:nvPr/>
        </p:nvSpPr>
        <p:spPr>
          <a:xfrm>
            <a:off x="15306995" y="6349263"/>
            <a:ext cx="357074" cy="357074"/>
          </a:xfrm>
          <a:prstGeom prst="ellipse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" name="Google Shape;140;p4"/>
          <p:cNvSpPr/>
          <p:nvPr/>
        </p:nvSpPr>
        <p:spPr>
          <a:xfrm>
            <a:off x="15747262" y="5875130"/>
            <a:ext cx="357073" cy="357073"/>
          </a:xfrm>
          <a:prstGeom prst="ellipse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" name="Google Shape;141;p4"/>
          <p:cNvSpPr/>
          <p:nvPr/>
        </p:nvSpPr>
        <p:spPr>
          <a:xfrm>
            <a:off x="12292862" y="5362896"/>
            <a:ext cx="357074" cy="357074"/>
          </a:xfrm>
          <a:prstGeom prst="ellipse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4"/>
          <p:cNvSpPr/>
          <p:nvPr/>
        </p:nvSpPr>
        <p:spPr>
          <a:xfrm>
            <a:off x="12800862" y="5502596"/>
            <a:ext cx="357073" cy="357074"/>
          </a:xfrm>
          <a:prstGeom prst="ellipse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4"/>
          <p:cNvSpPr txBox="1"/>
          <p:nvPr/>
        </p:nvSpPr>
        <p:spPr>
          <a:xfrm>
            <a:off x="1212199" y="7091626"/>
            <a:ext cx="2082801" cy="6985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4000"/>
              <a:buFont typeface="Roboto"/>
              <a:buNone/>
            </a:pPr>
            <a:r>
              <a:rPr b="0" i="0" lang="en-US" sz="40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ЕВРОПА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4"/>
          <p:cNvSpPr txBox="1"/>
          <p:nvPr/>
        </p:nvSpPr>
        <p:spPr>
          <a:xfrm>
            <a:off x="1212199" y="7838337"/>
            <a:ext cx="1515438" cy="2438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-304800" lvl="0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2090"/>
              <a:buFont typeface="Verdana"/>
              <a:buChar char="•"/>
            </a:pPr>
            <a:r>
              <a:rPr b="0" i="0" lang="en-US" sz="19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Польша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2090"/>
              <a:buFont typeface="Verdana"/>
              <a:buChar char="•"/>
            </a:pPr>
            <a:r>
              <a:rPr b="0" i="0" lang="en-US" sz="19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Беларусь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2090"/>
              <a:buFont typeface="Verdana"/>
              <a:buChar char="•"/>
            </a:pPr>
            <a:r>
              <a:rPr b="0" i="0" lang="en-US" sz="19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Италия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2090"/>
              <a:buFont typeface="Verdana"/>
              <a:buChar char="•"/>
            </a:pPr>
            <a:r>
              <a:rPr b="0" i="0" lang="en-US" sz="19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Германия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2090"/>
              <a:buFont typeface="Verdana"/>
              <a:buChar char="•"/>
            </a:pPr>
            <a:r>
              <a:rPr b="0" i="0" lang="en-US" sz="19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Франция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2090"/>
              <a:buFont typeface="Verdana"/>
              <a:buChar char="•"/>
            </a:pPr>
            <a:r>
              <a:rPr b="0" i="0" lang="en-US" sz="19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Россия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2090"/>
              <a:buFont typeface="Verdana"/>
              <a:buChar char="•"/>
            </a:pPr>
            <a:r>
              <a:rPr b="0" i="0" lang="en-US" sz="19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Украина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2090"/>
              <a:buFont typeface="Verdana"/>
              <a:buChar char="•"/>
            </a:pPr>
            <a:r>
              <a:rPr b="0" i="0" lang="en-US" sz="19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Бельгия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4"/>
          <p:cNvSpPr txBox="1"/>
          <p:nvPr/>
        </p:nvSpPr>
        <p:spPr>
          <a:xfrm>
            <a:off x="1203767" y="10566248"/>
            <a:ext cx="1432670" cy="6985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F9BF"/>
              </a:buClr>
              <a:buSzPts val="4000"/>
              <a:buFont typeface="Roboto"/>
              <a:buNone/>
            </a:pPr>
            <a:r>
              <a:rPr b="0" i="0" lang="en-US" sz="4000" u="none" cap="none" strike="noStrike">
                <a:solidFill>
                  <a:srgbClr val="C9F9BF"/>
                </a:solidFill>
                <a:latin typeface="Roboto"/>
                <a:ea typeface="Roboto"/>
                <a:cs typeface="Roboto"/>
                <a:sym typeface="Roboto"/>
              </a:rPr>
              <a:t>АЗИЯ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4"/>
          <p:cNvSpPr txBox="1"/>
          <p:nvPr/>
        </p:nvSpPr>
        <p:spPr>
          <a:xfrm>
            <a:off x="1203767" y="11287558"/>
            <a:ext cx="1729873" cy="1270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-304800" lvl="0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1"/>
              </a:buClr>
              <a:buSzPts val="2090"/>
              <a:buFont typeface="Verdana"/>
              <a:buChar char="•"/>
            </a:pPr>
            <a:r>
              <a:rPr b="0" i="0" lang="en-US" sz="1900" u="none" cap="none" strike="noStrike">
                <a:solidFill>
                  <a:srgbClr val="CAF9C1"/>
                </a:solidFill>
                <a:latin typeface="Roboto"/>
                <a:ea typeface="Roboto"/>
                <a:cs typeface="Roboto"/>
                <a:sym typeface="Roboto"/>
              </a:rPr>
              <a:t>Узбекистан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1"/>
              </a:buClr>
              <a:buSzPts val="2090"/>
              <a:buFont typeface="Verdana"/>
              <a:buChar char="•"/>
            </a:pPr>
            <a:r>
              <a:rPr b="0" i="0" lang="en-US" sz="1900" u="none" cap="none" strike="noStrike">
                <a:solidFill>
                  <a:srgbClr val="CAF9C1"/>
                </a:solidFill>
                <a:latin typeface="Roboto"/>
                <a:ea typeface="Roboto"/>
                <a:cs typeface="Roboto"/>
                <a:sym typeface="Roboto"/>
              </a:rPr>
              <a:t>Казахстан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1"/>
              </a:buClr>
              <a:buSzPts val="2090"/>
              <a:buFont typeface="Verdana"/>
              <a:buChar char="•"/>
            </a:pPr>
            <a:r>
              <a:rPr b="0" i="0" lang="en-US" sz="1900" u="none" cap="none" strike="noStrike">
                <a:solidFill>
                  <a:srgbClr val="CAF9C1"/>
                </a:solidFill>
                <a:latin typeface="Roboto"/>
                <a:ea typeface="Roboto"/>
                <a:cs typeface="Roboto"/>
                <a:sym typeface="Roboto"/>
              </a:rPr>
              <a:t>Китай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1"/>
              </a:buClr>
              <a:buSzPts val="2090"/>
              <a:buFont typeface="Verdana"/>
              <a:buChar char="•"/>
            </a:pPr>
            <a:r>
              <a:rPr b="0" i="0" lang="en-US" sz="1900" u="none" cap="none" strike="noStrike">
                <a:solidFill>
                  <a:srgbClr val="CAF9C1"/>
                </a:solidFill>
                <a:latin typeface="Roboto"/>
                <a:ea typeface="Roboto"/>
                <a:cs typeface="Roboto"/>
                <a:sym typeface="Roboto"/>
              </a:rPr>
              <a:t>Иран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4"/>
          <p:cNvSpPr txBox="1"/>
          <p:nvPr/>
        </p:nvSpPr>
        <p:spPr>
          <a:xfrm>
            <a:off x="4184401" y="11162202"/>
            <a:ext cx="4609158" cy="6985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4000"/>
              <a:buFont typeface="Roboto"/>
              <a:buNone/>
            </a:pPr>
            <a:r>
              <a:rPr b="0" i="0" lang="en-US" sz="40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СРЕДНИЙ ВОСТОК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4"/>
          <p:cNvSpPr txBox="1"/>
          <p:nvPr/>
        </p:nvSpPr>
        <p:spPr>
          <a:xfrm>
            <a:off x="4184401" y="11879278"/>
            <a:ext cx="2647944" cy="68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-304800" lvl="0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F9BF"/>
              </a:buClr>
              <a:buSzPts val="2090"/>
              <a:buFont typeface="Verdana"/>
              <a:buChar char="•"/>
            </a:pPr>
            <a:r>
              <a:rPr b="0" i="0" lang="en-US" sz="1900" u="none" cap="none" strike="noStrike">
                <a:solidFill>
                  <a:srgbClr val="C9F9BF"/>
                </a:solidFill>
                <a:latin typeface="Roboto"/>
                <a:ea typeface="Roboto"/>
                <a:cs typeface="Roboto"/>
                <a:sym typeface="Roboto"/>
              </a:rPr>
              <a:t>Израиль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F9BF"/>
              </a:buClr>
              <a:buSzPts val="2090"/>
              <a:buFont typeface="Verdana"/>
              <a:buChar char="•"/>
            </a:pPr>
            <a:r>
              <a:rPr b="0" i="0" lang="en-US" sz="1900" u="none" cap="none" strike="noStrike">
                <a:solidFill>
                  <a:srgbClr val="C9F9BF"/>
                </a:solidFill>
                <a:latin typeface="Roboto"/>
                <a:ea typeface="Roboto"/>
                <a:cs typeface="Roboto"/>
                <a:sym typeface="Roboto"/>
              </a:rPr>
              <a:t>Саудовская Аравия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4"/>
          <p:cNvSpPr txBox="1"/>
          <p:nvPr/>
        </p:nvSpPr>
        <p:spPr>
          <a:xfrm>
            <a:off x="10179609" y="11178189"/>
            <a:ext cx="2518371" cy="6985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F9BF"/>
              </a:buClr>
              <a:buSzPts val="4000"/>
              <a:buFont typeface="Roboto"/>
              <a:buNone/>
            </a:pPr>
            <a:r>
              <a:rPr b="0" i="0" lang="en-US" sz="4000" u="none" cap="none" strike="noStrike">
                <a:solidFill>
                  <a:srgbClr val="C9F9BF"/>
                </a:solidFill>
                <a:latin typeface="Roboto"/>
                <a:ea typeface="Roboto"/>
                <a:cs typeface="Roboto"/>
                <a:sym typeface="Roboto"/>
              </a:rPr>
              <a:t>АМЕРИКА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4"/>
          <p:cNvSpPr txBox="1"/>
          <p:nvPr/>
        </p:nvSpPr>
        <p:spPr>
          <a:xfrm>
            <a:off x="10179609" y="11882566"/>
            <a:ext cx="1252694" cy="68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-304800" lvl="0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1"/>
              </a:buClr>
              <a:buSzPts val="2090"/>
              <a:buFont typeface="Verdana"/>
              <a:buChar char="•"/>
            </a:pPr>
            <a:r>
              <a:rPr b="0" i="0" lang="en-US" sz="1900" u="none" cap="none" strike="noStrike">
                <a:solidFill>
                  <a:srgbClr val="CAF9C1"/>
                </a:solidFill>
                <a:latin typeface="Roboto"/>
                <a:ea typeface="Roboto"/>
                <a:cs typeface="Roboto"/>
                <a:sym typeface="Roboto"/>
              </a:rPr>
              <a:t>Канада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1"/>
              </a:buClr>
              <a:buSzPts val="2090"/>
              <a:buFont typeface="Verdana"/>
              <a:buChar char="•"/>
            </a:pPr>
            <a:r>
              <a:rPr b="0" i="0" lang="en-US" sz="1900" u="none" cap="none" strike="noStrike">
                <a:solidFill>
                  <a:srgbClr val="CAF9C1"/>
                </a:solidFill>
                <a:latin typeface="Roboto"/>
                <a:ea typeface="Roboto"/>
                <a:cs typeface="Roboto"/>
                <a:sym typeface="Roboto"/>
              </a:rPr>
              <a:t>США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4"/>
          <p:cNvSpPr txBox="1"/>
          <p:nvPr/>
        </p:nvSpPr>
        <p:spPr>
          <a:xfrm>
            <a:off x="13881200" y="11156075"/>
            <a:ext cx="3111300" cy="71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F9BF"/>
              </a:buClr>
              <a:buSzPts val="4000"/>
              <a:buFont typeface="Roboto"/>
              <a:buNone/>
            </a:pPr>
            <a:r>
              <a:rPr b="0" i="0" lang="en-US" sz="4000" u="none" cap="none" strike="noStrike">
                <a:solidFill>
                  <a:srgbClr val="C9F9BF"/>
                </a:solidFill>
                <a:latin typeface="Roboto"/>
                <a:ea typeface="Roboto"/>
                <a:cs typeface="Roboto"/>
                <a:sym typeface="Roboto"/>
              </a:rPr>
              <a:t>АВСТРАЛИЯ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4"/>
          <p:cNvSpPr txBox="1"/>
          <p:nvPr/>
        </p:nvSpPr>
        <p:spPr>
          <a:xfrm>
            <a:off x="13881197" y="11884810"/>
            <a:ext cx="2288234" cy="68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-304800" lvl="0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1"/>
              </a:buClr>
              <a:buSzPts val="2090"/>
              <a:buFont typeface="Verdana"/>
              <a:buChar char="•"/>
            </a:pPr>
            <a:r>
              <a:rPr b="0" i="0" lang="en-US" sz="1900" u="none" cap="none" strike="noStrike">
                <a:solidFill>
                  <a:srgbClr val="CAF9C1"/>
                </a:solidFill>
                <a:latin typeface="Roboto"/>
                <a:ea typeface="Roboto"/>
                <a:cs typeface="Roboto"/>
                <a:sym typeface="Roboto"/>
              </a:rPr>
              <a:t>Австралия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30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1"/>
              </a:buClr>
              <a:buSzPts val="2090"/>
              <a:buFont typeface="Verdana"/>
              <a:buChar char="•"/>
            </a:pPr>
            <a:r>
              <a:rPr b="0" i="0" lang="en-US" sz="1900" u="none" cap="none" strike="noStrike">
                <a:solidFill>
                  <a:srgbClr val="CAF9C1"/>
                </a:solidFill>
                <a:latin typeface="Roboto"/>
                <a:ea typeface="Roboto"/>
                <a:cs typeface="Roboto"/>
                <a:sym typeface="Roboto"/>
              </a:rPr>
              <a:t>Новая Зеландия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4"/>
          <p:cNvSpPr/>
          <p:nvPr/>
        </p:nvSpPr>
        <p:spPr>
          <a:xfrm>
            <a:off x="13470044" y="7192012"/>
            <a:ext cx="357074" cy="357074"/>
          </a:xfrm>
          <a:prstGeom prst="ellipse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" name="Google Shape;154;p4"/>
          <p:cNvSpPr txBox="1"/>
          <p:nvPr/>
        </p:nvSpPr>
        <p:spPr>
          <a:xfrm>
            <a:off x="23068233" y="12869333"/>
            <a:ext cx="836267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стр. 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"/>
          <p:cNvSpPr txBox="1"/>
          <p:nvPr/>
        </p:nvSpPr>
        <p:spPr>
          <a:xfrm>
            <a:off x="1117600" y="5689599"/>
            <a:ext cx="5464672" cy="2336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15000"/>
              <a:buFont typeface="Roboto Light"/>
              <a:buNone/>
            </a:pPr>
            <a:r>
              <a:rPr b="0" i="0" lang="en-US" sz="150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О GBS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"/>
          <p:cNvSpPr/>
          <p:nvPr/>
        </p:nvSpPr>
        <p:spPr>
          <a:xfrm>
            <a:off x="16204173" y="5441386"/>
            <a:ext cx="6923727" cy="4518650"/>
          </a:xfrm>
          <a:prstGeom prst="rect">
            <a:avLst/>
          </a:prstGeom>
          <a:solidFill>
            <a:srgbClr val="C2E4E9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8730136" y="5441386"/>
            <a:ext cx="6923727" cy="4518650"/>
          </a:xfrm>
          <a:prstGeom prst="rect">
            <a:avLst/>
          </a:prstGeom>
          <a:solidFill>
            <a:srgbClr val="F7D0C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1268501" y="5441386"/>
            <a:ext cx="6923726" cy="4518650"/>
          </a:xfrm>
          <a:prstGeom prst="rect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Изображение" id="167" name="Google Shape;16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140118" y="662516"/>
            <a:ext cx="978084" cy="757768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7"/>
          <p:cNvSpPr txBox="1"/>
          <p:nvPr/>
        </p:nvSpPr>
        <p:spPr>
          <a:xfrm>
            <a:off x="1181100" y="579966"/>
            <a:ext cx="8850666" cy="1727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ЦИФРЫ ГОВОРЯТ ЗА НАС: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 Light"/>
              <a:buNone/>
            </a:pP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ДОСТИЖЕНИЯ GBS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7"/>
          <p:cNvSpPr txBox="1"/>
          <p:nvPr/>
        </p:nvSpPr>
        <p:spPr>
          <a:xfrm>
            <a:off x="1758299" y="6107472"/>
            <a:ext cx="5648016" cy="12065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7400"/>
              <a:buFont typeface="Roboto Light"/>
              <a:buNone/>
            </a:pPr>
            <a:r>
              <a:rPr b="0" i="0" lang="en-US" sz="7400" u="none" cap="none" strike="noStrike">
                <a:solidFill>
                  <a:srgbClr val="E25734"/>
                </a:solidFill>
                <a:latin typeface="Roboto Light"/>
                <a:ea typeface="Roboto Light"/>
                <a:cs typeface="Roboto Light"/>
                <a:sym typeface="Roboto Light"/>
              </a:rPr>
              <a:t>С 2014 ГОДА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7"/>
          <p:cNvSpPr txBox="1"/>
          <p:nvPr/>
        </p:nvSpPr>
        <p:spPr>
          <a:xfrm>
            <a:off x="1783699" y="7716553"/>
            <a:ext cx="4305780" cy="1041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100"/>
              <a:buFont typeface="Roboto"/>
              <a:buNone/>
            </a:pPr>
            <a:r>
              <a:rPr b="1" i="0" lang="en-US" sz="3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признанный эксперт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100"/>
              <a:buFont typeface="Roboto"/>
              <a:buNone/>
            </a:pPr>
            <a:r>
              <a:rPr b="1" i="0" lang="en-US" sz="3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в PR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7"/>
          <p:cNvSpPr txBox="1"/>
          <p:nvPr/>
        </p:nvSpPr>
        <p:spPr>
          <a:xfrm>
            <a:off x="9174495" y="6107471"/>
            <a:ext cx="4060267" cy="12065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7400"/>
              <a:buFont typeface="Roboto Light"/>
              <a:buNone/>
            </a:pPr>
            <a:r>
              <a:rPr b="0" i="0" lang="en-US" sz="7400" u="none" cap="none" strike="noStrike">
                <a:solidFill>
                  <a:srgbClr val="E25734"/>
                </a:solidFill>
                <a:latin typeface="Roboto Light"/>
                <a:ea typeface="Roboto Light"/>
                <a:cs typeface="Roboto Light"/>
                <a:sym typeface="Roboto Light"/>
              </a:rPr>
              <a:t>В ТОП-10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7"/>
          <p:cNvSpPr txBox="1"/>
          <p:nvPr/>
        </p:nvSpPr>
        <p:spPr>
          <a:xfrm>
            <a:off x="9199895" y="7714436"/>
            <a:ext cx="4215855" cy="1511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100"/>
              <a:buFont typeface="Roboto"/>
              <a:buNone/>
            </a:pPr>
            <a:r>
              <a:rPr b="1" i="0" lang="en-US" sz="3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лучших PR-кампаний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100"/>
              <a:buFont typeface="Roboto"/>
              <a:buNone/>
            </a:pPr>
            <a:r>
              <a:rPr b="1" i="0" lang="en-US" sz="3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Восточной Европы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100"/>
              <a:buFont typeface="Roboto"/>
              <a:buNone/>
            </a:pPr>
            <a:r>
              <a:rPr b="1" i="0" lang="en-US" sz="3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входят наши проекты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7"/>
          <p:cNvSpPr txBox="1"/>
          <p:nvPr/>
        </p:nvSpPr>
        <p:spPr>
          <a:xfrm>
            <a:off x="16693971" y="6107471"/>
            <a:ext cx="1686447" cy="12065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7400"/>
              <a:buFont typeface="Roboto Light"/>
              <a:buNone/>
            </a:pPr>
            <a:r>
              <a:rPr b="0" i="0" lang="en-US" sz="7400" u="none" cap="none" strike="noStrike">
                <a:solidFill>
                  <a:srgbClr val="E25734"/>
                </a:solidFill>
                <a:latin typeface="Roboto Light"/>
                <a:ea typeface="Roboto Light"/>
                <a:cs typeface="Roboto Light"/>
                <a:sym typeface="Roboto Light"/>
              </a:rPr>
              <a:t>20+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7"/>
          <p:cNvSpPr txBox="1"/>
          <p:nvPr/>
        </p:nvSpPr>
        <p:spPr>
          <a:xfrm>
            <a:off x="16719371" y="7714436"/>
            <a:ext cx="4879071" cy="1511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100"/>
              <a:buFont typeface="Roboto"/>
              <a:buNone/>
            </a:pPr>
            <a:r>
              <a:rPr b="1" i="0" lang="en-US" sz="3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реализованных проектов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100"/>
              <a:buFont typeface="Roboto"/>
              <a:buNone/>
            </a:pPr>
            <a:r>
              <a:rPr b="1" i="0" lang="en-US" sz="3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республиканского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100"/>
              <a:buFont typeface="Roboto"/>
              <a:buNone/>
            </a:pPr>
            <a:r>
              <a:rPr b="1" i="0" lang="en-US" sz="3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масштаба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7"/>
          <p:cNvSpPr txBox="1"/>
          <p:nvPr/>
        </p:nvSpPr>
        <p:spPr>
          <a:xfrm>
            <a:off x="23068233" y="12869333"/>
            <a:ext cx="836267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733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E15733"/>
                </a:solidFill>
                <a:latin typeface="Roboto"/>
                <a:ea typeface="Roboto"/>
                <a:cs typeface="Roboto"/>
                <a:sym typeface="Roboto"/>
              </a:rPr>
              <a:t>стр. 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cef6156a01_2_64"/>
          <p:cNvSpPr/>
          <p:nvPr/>
        </p:nvSpPr>
        <p:spPr>
          <a:xfrm>
            <a:off x="1257782" y="3714186"/>
            <a:ext cx="1091400" cy="1066200"/>
          </a:xfrm>
          <a:prstGeom prst="rect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Изображение" id="181" name="Google Shape;181;g2cef6156a01_2_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140118" y="662516"/>
            <a:ext cx="978084" cy="757768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g2cef6156a01_2_64"/>
          <p:cNvSpPr txBox="1"/>
          <p:nvPr/>
        </p:nvSpPr>
        <p:spPr>
          <a:xfrm>
            <a:off x="1168400" y="579966"/>
            <a:ext cx="8004000" cy="179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ЧТО ОТЛИЧАЕТ GBS: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 Light"/>
              <a:buNone/>
            </a:pP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НАШИ ПРЕИМУЩЕСТВА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2cef6156a01_2_64"/>
          <p:cNvSpPr txBox="1"/>
          <p:nvPr/>
        </p:nvSpPr>
        <p:spPr>
          <a:xfrm>
            <a:off x="2609105" y="3554586"/>
            <a:ext cx="6571800" cy="13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4000"/>
              <a:buFont typeface="Roboto"/>
              <a:buNone/>
            </a:pPr>
            <a:r>
              <a:rPr b="0" i="0" lang="en-US" sz="40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ОДИН ИЗ ЛИДЕРОВ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4000"/>
              <a:buFont typeface="Roboto"/>
              <a:buNone/>
            </a:pPr>
            <a:r>
              <a:rPr b="0" i="0" lang="en-US" sz="40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БИЗНЕС-КОММУНИКАЦИЙ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g2cef6156a01_2_64"/>
          <p:cNvSpPr txBox="1"/>
          <p:nvPr/>
        </p:nvSpPr>
        <p:spPr>
          <a:xfrm>
            <a:off x="1207966" y="5198533"/>
            <a:ext cx="6875700" cy="182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800"/>
              <a:buFont typeface="Roboto Medium"/>
              <a:buNone/>
            </a:pPr>
            <a:r>
              <a:rPr b="0" i="0" lang="en-US" sz="2800" u="none" cap="none" strike="noStrike">
                <a:solidFill>
                  <a:srgbClr val="463E37"/>
                </a:solidFill>
                <a:latin typeface="Roboto Medium"/>
                <a:ea typeface="Roboto Medium"/>
                <a:cs typeface="Roboto Medium"/>
                <a:sym typeface="Roboto Medium"/>
              </a:rPr>
              <a:t>Наше агентство занимает авторитетное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800"/>
              <a:buFont typeface="Roboto Medium"/>
              <a:buNone/>
            </a:pPr>
            <a:r>
              <a:rPr b="0" i="0" lang="en-US" sz="2800" u="none" cap="none" strike="noStrike">
                <a:solidFill>
                  <a:srgbClr val="463E37"/>
                </a:solidFill>
                <a:latin typeface="Roboto Medium"/>
                <a:ea typeface="Roboto Medium"/>
                <a:cs typeface="Roboto Medium"/>
                <a:sym typeface="Roboto Medium"/>
              </a:rPr>
              <a:t>положение в сфере PR и коммуникаций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800"/>
              <a:buFont typeface="Roboto Medium"/>
              <a:buNone/>
            </a:pPr>
            <a:r>
              <a:rPr b="0" i="0" lang="en-US" sz="2800" u="none" cap="none" strike="noStrike">
                <a:solidFill>
                  <a:srgbClr val="463E37"/>
                </a:solidFill>
                <a:latin typeface="Roboto Medium"/>
                <a:ea typeface="Roboto Medium"/>
                <a:cs typeface="Roboto Medium"/>
                <a:sym typeface="Roboto Medium"/>
              </a:rPr>
              <a:t>благодаря многолетнему опыту работы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800"/>
              <a:buFont typeface="Roboto Medium"/>
              <a:buNone/>
            </a:pPr>
            <a:r>
              <a:rPr b="0" i="0" lang="en-US" sz="2800" u="none" cap="none" strike="noStrike">
                <a:solidFill>
                  <a:srgbClr val="463E37"/>
                </a:solidFill>
                <a:latin typeface="Roboto Medium"/>
                <a:ea typeface="Roboto Medium"/>
                <a:cs typeface="Roboto Medium"/>
                <a:sym typeface="Roboto Medium"/>
              </a:rPr>
              <a:t>и экспертизе сотрудников.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2cef6156a01_2_64"/>
          <p:cNvSpPr txBox="1"/>
          <p:nvPr/>
        </p:nvSpPr>
        <p:spPr>
          <a:xfrm>
            <a:off x="2609105" y="8779933"/>
            <a:ext cx="4031400" cy="13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4000"/>
              <a:buFont typeface="Roboto"/>
              <a:buNone/>
            </a:pPr>
            <a:r>
              <a:rPr b="0" i="0" lang="en-US" sz="40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ЭКСПЕРТ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4000"/>
              <a:buFont typeface="Roboto"/>
              <a:buNone/>
            </a:pPr>
            <a:r>
              <a:rPr b="0" i="0" lang="en-US" sz="40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В ОБЛАСТИ КСО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2cef6156a01_2_64"/>
          <p:cNvSpPr txBox="1"/>
          <p:nvPr/>
        </p:nvSpPr>
        <p:spPr>
          <a:xfrm>
            <a:off x="1207966" y="10473594"/>
            <a:ext cx="4998900" cy="13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800"/>
              <a:buFont typeface="Roboto Medium"/>
              <a:buNone/>
            </a:pPr>
            <a:r>
              <a:rPr b="0" i="0" lang="en-US" sz="2800" u="none" cap="none" strike="noStrike">
                <a:solidFill>
                  <a:srgbClr val="463E37"/>
                </a:solidFill>
                <a:latin typeface="Roboto Medium"/>
                <a:ea typeface="Roboto Medium"/>
                <a:cs typeface="Roboto Medium"/>
                <a:sym typeface="Roboto Medium"/>
              </a:rPr>
              <a:t>Мы осуществили десятки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800"/>
              <a:buFont typeface="Roboto Medium"/>
              <a:buNone/>
            </a:pPr>
            <a:r>
              <a:rPr b="0" i="0" lang="en-US" sz="2800" u="none" cap="none" strike="noStrike">
                <a:solidFill>
                  <a:srgbClr val="463E37"/>
                </a:solidFill>
                <a:latin typeface="Roboto Medium"/>
                <a:ea typeface="Roboto Medium"/>
                <a:cs typeface="Roboto Medium"/>
                <a:sym typeface="Roboto Medium"/>
              </a:rPr>
              <a:t>результативных социальных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800"/>
              <a:buFont typeface="Roboto Medium"/>
              <a:buNone/>
            </a:pPr>
            <a:r>
              <a:rPr b="0" i="0" lang="en-US" sz="2800" u="none" cap="none" strike="noStrike">
                <a:solidFill>
                  <a:srgbClr val="463E37"/>
                </a:solidFill>
                <a:latin typeface="Roboto Medium"/>
                <a:ea typeface="Roboto Medium"/>
                <a:cs typeface="Roboto Medium"/>
                <a:sym typeface="Roboto Medium"/>
              </a:rPr>
              <a:t>и культурных проектов.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2cef6156a01_2_64"/>
          <p:cNvSpPr txBox="1"/>
          <p:nvPr/>
        </p:nvSpPr>
        <p:spPr>
          <a:xfrm>
            <a:off x="12795473" y="3560925"/>
            <a:ext cx="9775500" cy="13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4000"/>
              <a:buFont typeface="Roboto"/>
              <a:buNone/>
            </a:pPr>
            <a:r>
              <a:rPr b="0" i="0" lang="en-US" sz="40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СИЛЬНАЯ КРЕАТИВНАЯ ИДЕЯ - НАШ КЛЮЧ К РЕШЕНИЮ БИЗНЕС-ЗАДАЧ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g2cef6156a01_2_64"/>
          <p:cNvSpPr txBox="1"/>
          <p:nvPr/>
        </p:nvSpPr>
        <p:spPr>
          <a:xfrm>
            <a:off x="11470550" y="5372100"/>
            <a:ext cx="8004000" cy="13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800"/>
              <a:buFont typeface="Roboto Medium"/>
              <a:buNone/>
            </a:pPr>
            <a:r>
              <a:rPr b="0" i="0" lang="en-US" sz="2800" u="none" cap="none" strike="noStrike">
                <a:solidFill>
                  <a:srgbClr val="463E37"/>
                </a:solidFill>
                <a:latin typeface="Roboto Medium"/>
                <a:ea typeface="Roboto Medium"/>
                <a:cs typeface="Roboto Medium"/>
                <a:sym typeface="Roboto Medium"/>
              </a:rPr>
              <a:t>Даже самым тривиальным задачам клиентов мы находим креативное решение для создания запоминающихся инфоповодов.</a:t>
            </a:r>
            <a:endParaRPr b="0" i="0" sz="2800" u="none" cap="none" strike="noStrike">
              <a:solidFill>
                <a:srgbClr val="463E37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89" name="Google Shape;189;g2cef6156a01_2_64"/>
          <p:cNvSpPr txBox="1"/>
          <p:nvPr/>
        </p:nvSpPr>
        <p:spPr>
          <a:xfrm>
            <a:off x="12795486" y="8779933"/>
            <a:ext cx="8398800" cy="13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4000"/>
              <a:buFont typeface="Roboto"/>
              <a:buNone/>
            </a:pPr>
            <a:r>
              <a:rPr b="0" i="0" lang="en-US" sz="40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ВЫСТРОЕННЫЕ ДОВЕРИТЕЛЬНЫЕ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4000"/>
              <a:buFont typeface="Roboto"/>
              <a:buNone/>
            </a:pPr>
            <a:r>
              <a:rPr b="0" i="0" lang="en-US" sz="40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ОТНОШЕНИЯ С ПАРТНЕРАМИ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2cef6156a01_2_64"/>
          <p:cNvSpPr txBox="1"/>
          <p:nvPr/>
        </p:nvSpPr>
        <p:spPr>
          <a:xfrm>
            <a:off x="11394347" y="10473594"/>
            <a:ext cx="6077400" cy="13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800"/>
              <a:buFont typeface="Roboto Medium"/>
              <a:buNone/>
            </a:pPr>
            <a:r>
              <a:rPr b="0" i="0" lang="en-US" sz="2800" u="none" cap="none" strike="noStrike">
                <a:solidFill>
                  <a:srgbClr val="463E37"/>
                </a:solidFill>
                <a:latin typeface="Roboto Medium"/>
                <a:ea typeface="Roboto Medium"/>
                <a:cs typeface="Roboto Medium"/>
                <a:sym typeface="Roboto Medium"/>
              </a:rPr>
              <a:t>Мы имеем широкую наработанную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800"/>
              <a:buFont typeface="Roboto Medium"/>
              <a:buNone/>
            </a:pPr>
            <a:r>
              <a:rPr b="0" i="0" lang="en-US" sz="2800" u="none" cap="none" strike="noStrike">
                <a:solidFill>
                  <a:srgbClr val="463E37"/>
                </a:solidFill>
                <a:latin typeface="Roboto Medium"/>
                <a:ea typeface="Roboto Medium"/>
                <a:cs typeface="Roboto Medium"/>
                <a:sym typeface="Roboto Medium"/>
              </a:rPr>
              <a:t>сеть контактов с представителями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800"/>
              <a:buFont typeface="Roboto Medium"/>
              <a:buNone/>
            </a:pPr>
            <a:r>
              <a:rPr b="0" i="0" lang="en-US" sz="2800" u="none" cap="none" strike="noStrike">
                <a:solidFill>
                  <a:srgbClr val="463E37"/>
                </a:solidFill>
                <a:latin typeface="Roboto Medium"/>
                <a:ea typeface="Roboto Medium"/>
                <a:cs typeface="Roboto Medium"/>
                <a:sym typeface="Roboto Medium"/>
              </a:rPr>
              <a:t>СМИ и блогерами.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2cef6156a01_2_64"/>
          <p:cNvSpPr/>
          <p:nvPr/>
        </p:nvSpPr>
        <p:spPr>
          <a:xfrm>
            <a:off x="1257782" y="8932636"/>
            <a:ext cx="1091400" cy="1066200"/>
          </a:xfrm>
          <a:prstGeom prst="rect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" name="Google Shape;192;g2cef6156a01_2_64"/>
          <p:cNvSpPr/>
          <p:nvPr/>
        </p:nvSpPr>
        <p:spPr>
          <a:xfrm>
            <a:off x="11443182" y="3714186"/>
            <a:ext cx="1091400" cy="1066200"/>
          </a:xfrm>
          <a:prstGeom prst="rect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g2cef6156a01_2_64"/>
          <p:cNvSpPr/>
          <p:nvPr/>
        </p:nvSpPr>
        <p:spPr>
          <a:xfrm>
            <a:off x="11443182" y="8932636"/>
            <a:ext cx="1091400" cy="1066200"/>
          </a:xfrm>
          <a:prstGeom prst="rect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" name="Google Shape;194;g2cef6156a01_2_64"/>
          <p:cNvSpPr txBox="1"/>
          <p:nvPr/>
        </p:nvSpPr>
        <p:spPr>
          <a:xfrm>
            <a:off x="23068233" y="12869333"/>
            <a:ext cx="836400" cy="4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733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E15733"/>
                </a:solidFill>
                <a:latin typeface="Roboto"/>
                <a:ea typeface="Roboto"/>
                <a:cs typeface="Roboto"/>
                <a:sym typeface="Roboto"/>
              </a:rPr>
              <a:t>стр. 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9"/>
          <p:cNvSpPr txBox="1"/>
          <p:nvPr/>
        </p:nvSpPr>
        <p:spPr>
          <a:xfrm>
            <a:off x="1168400" y="529166"/>
            <a:ext cx="8413763" cy="1727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КАКИЕ ЗАДАЧИ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МЫ ПОМОГАЕМ РЕШИТЬ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9"/>
          <p:cNvSpPr txBox="1"/>
          <p:nvPr/>
        </p:nvSpPr>
        <p:spPr>
          <a:xfrm>
            <a:off x="23068233" y="12869333"/>
            <a:ext cx="836267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стр. 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9"/>
          <p:cNvSpPr txBox="1"/>
          <p:nvPr/>
        </p:nvSpPr>
        <p:spPr>
          <a:xfrm>
            <a:off x="2268723" y="4758681"/>
            <a:ext cx="5737274" cy="13589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-254000" lvl="0" marL="254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3500"/>
              <a:buFont typeface="Roboto Medium"/>
              <a:buChar char="•"/>
            </a:pPr>
            <a:r>
              <a:rPr b="0" i="0" lang="en-US" sz="2800" u="none" cap="none" strike="noStrike">
                <a:solidFill>
                  <a:srgbClr val="CAF9C0"/>
                </a:solidFill>
                <a:latin typeface="Roboto Medium"/>
                <a:ea typeface="Roboto Medium"/>
                <a:cs typeface="Roboto Medium"/>
                <a:sym typeface="Roboto Medium"/>
              </a:rPr>
              <a:t>НАЛАДИТЬ И ПОДДЕРЖИВАТЬ ДОБРОЖЕЛАТЕЛЬНЫЕ ОТНОШЕНИЯ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9"/>
          <p:cNvSpPr txBox="1"/>
          <p:nvPr/>
        </p:nvSpPr>
        <p:spPr>
          <a:xfrm>
            <a:off x="15406474" y="4739625"/>
            <a:ext cx="4913400" cy="107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-254000" lvl="0" marL="254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3500"/>
              <a:buFont typeface="Roboto Medium"/>
              <a:buChar char="•"/>
            </a:pPr>
            <a:r>
              <a:rPr b="0" i="0" lang="en-US" sz="2800" u="none" cap="none" strike="noStrike">
                <a:solidFill>
                  <a:srgbClr val="CAF9C0"/>
                </a:solidFill>
                <a:latin typeface="Roboto Medium"/>
                <a:ea typeface="Roboto Medium"/>
                <a:cs typeface="Roboto Medium"/>
                <a:sym typeface="Roboto Medium"/>
              </a:rPr>
              <a:t>УВЕЛИЧИТЬ УРОВЕНЬ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2800"/>
              <a:buFont typeface="Roboto Medium"/>
              <a:buNone/>
            </a:pPr>
            <a:r>
              <a:rPr b="0" i="0" lang="en-US" sz="2800" u="none" cap="none" strike="noStrike">
                <a:solidFill>
                  <a:srgbClr val="CAF9C0"/>
                </a:solidFill>
                <a:latin typeface="Roboto Medium"/>
                <a:ea typeface="Roboto Medium"/>
                <a:cs typeface="Roboto Medium"/>
                <a:sym typeface="Roboto Medium"/>
              </a:rPr>
              <a:t>УЗНАВАЕМОСТИ БРЕНДА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9"/>
          <p:cNvSpPr txBox="1"/>
          <p:nvPr/>
        </p:nvSpPr>
        <p:spPr>
          <a:xfrm>
            <a:off x="2264222" y="9089381"/>
            <a:ext cx="5062500" cy="150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-254000" lvl="0" marL="254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3500"/>
              <a:buFont typeface="Roboto Medium"/>
              <a:buChar char="•"/>
            </a:pPr>
            <a:r>
              <a:rPr b="0" i="0" lang="en-US" sz="2800" u="none" cap="none" strike="noStrike">
                <a:solidFill>
                  <a:srgbClr val="CAF9C0"/>
                </a:solidFill>
                <a:latin typeface="Roboto Medium"/>
                <a:ea typeface="Roboto Medium"/>
                <a:cs typeface="Roboto Medium"/>
                <a:sym typeface="Roboto Medium"/>
              </a:rPr>
              <a:t>СФОРМИРОВАТЬ ПОЛОЖИТЕЛЬНЫЙ ИМИДЖ БРЕНДА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9"/>
          <p:cNvSpPr txBox="1"/>
          <p:nvPr/>
        </p:nvSpPr>
        <p:spPr>
          <a:xfrm>
            <a:off x="15393785" y="9089381"/>
            <a:ext cx="6348900" cy="150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-370416" lvl="0" marL="37041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3500"/>
              <a:buFont typeface="Roboto Medium"/>
              <a:buChar char="•"/>
            </a:pPr>
            <a:r>
              <a:rPr b="0" i="0" lang="en-US" sz="2800" u="none" cap="none" strike="noStrike">
                <a:solidFill>
                  <a:srgbClr val="CAF9C0"/>
                </a:solidFill>
                <a:latin typeface="Roboto Medium"/>
                <a:ea typeface="Roboto Medium"/>
                <a:cs typeface="Roboto Medium"/>
                <a:sym typeface="Roboto Medium"/>
              </a:rPr>
              <a:t>УЛУЧШИТЬ РЕПУТАЦИЮ БРЕНДА И ВНЕСТИ ПОЛЕЗНЫЙ ВКЛАД В РАЗВИТИЕ ОБЩЕСТВА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9"/>
          <p:cNvSpPr txBox="1"/>
          <p:nvPr/>
        </p:nvSpPr>
        <p:spPr>
          <a:xfrm>
            <a:off x="10470038" y="11453275"/>
            <a:ext cx="2459700" cy="5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2800"/>
              <a:buFont typeface="Roboto Medium"/>
              <a:buNone/>
            </a:pPr>
            <a:r>
              <a:rPr b="0" i="0" lang="en-US" sz="2800" u="none" cap="none" strike="noStrike">
                <a:solidFill>
                  <a:srgbClr val="CAF9C0"/>
                </a:solidFill>
                <a:latin typeface="Roboto Medium"/>
                <a:ea typeface="Roboto Medium"/>
                <a:cs typeface="Roboto Medium"/>
                <a:sym typeface="Roboto Medium"/>
              </a:rPr>
              <a:t>И НЕ ТОЛЬКО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" id="206" name="Google Shape;20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52805" y="4834813"/>
            <a:ext cx="5494173" cy="5494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"/>
          <p:cNvSpPr/>
          <p:nvPr/>
        </p:nvSpPr>
        <p:spPr>
          <a:xfrm>
            <a:off x="1268501" y="3002986"/>
            <a:ext cx="6739523" cy="4759443"/>
          </a:xfrm>
          <a:prstGeom prst="rect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Изображение" id="212" name="Google Shape;21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140118" y="662516"/>
            <a:ext cx="978084" cy="757768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0"/>
          <p:cNvSpPr txBox="1"/>
          <p:nvPr/>
        </p:nvSpPr>
        <p:spPr>
          <a:xfrm>
            <a:off x="1758299" y="3315114"/>
            <a:ext cx="4457850" cy="1435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3000"/>
              <a:buFont typeface="Roboto"/>
              <a:buNone/>
            </a:pPr>
            <a:r>
              <a:rPr b="0" i="0" lang="en-US" sz="30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КОМПЛЕКСНЫЕ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3000"/>
              <a:buFont typeface="Roboto"/>
              <a:buNone/>
            </a:pPr>
            <a:r>
              <a:rPr b="0" i="0" lang="en-US" sz="30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КОММУНИКАЦИОННЫЕ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3000"/>
              <a:buFont typeface="Roboto"/>
              <a:buNone/>
            </a:pPr>
            <a:r>
              <a:rPr b="0" i="0" lang="en-US" sz="30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СТРАТЕГИИ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0"/>
          <p:cNvSpPr txBox="1"/>
          <p:nvPr/>
        </p:nvSpPr>
        <p:spPr>
          <a:xfrm>
            <a:off x="1783699" y="4853931"/>
            <a:ext cx="4068571" cy="711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PR-кампании 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коммуникационные стратегии: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0"/>
          <p:cNvSpPr txBox="1"/>
          <p:nvPr/>
        </p:nvSpPr>
        <p:spPr>
          <a:xfrm>
            <a:off x="23068233" y="12869333"/>
            <a:ext cx="836267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733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E15733"/>
                </a:solidFill>
                <a:latin typeface="Roboto"/>
                <a:ea typeface="Roboto"/>
                <a:cs typeface="Roboto"/>
                <a:sym typeface="Roboto"/>
              </a:rPr>
              <a:t>стр. 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0"/>
          <p:cNvSpPr txBox="1"/>
          <p:nvPr/>
        </p:nvSpPr>
        <p:spPr>
          <a:xfrm>
            <a:off x="1168400" y="529166"/>
            <a:ext cx="11106126" cy="1727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ЧТО МЫ МОЖЕМ ПРЕДЛОЖИТЬ: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 Light"/>
              <a:buNone/>
            </a:pP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НАШИ ВОЗМОЖНОСТИ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0"/>
          <p:cNvSpPr txBox="1"/>
          <p:nvPr/>
        </p:nvSpPr>
        <p:spPr>
          <a:xfrm>
            <a:off x="1783699" y="5697202"/>
            <a:ext cx="6077525" cy="174752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-254000" lvl="0" marL="254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Коммуникационный аудит и анализ рынка;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Создание креативной идеи;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Разработка и реализация стратегии коммуникациии;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Оценка эффективности и др.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0"/>
          <p:cNvSpPr/>
          <p:nvPr/>
        </p:nvSpPr>
        <p:spPr>
          <a:xfrm>
            <a:off x="8822239" y="3002986"/>
            <a:ext cx="6739500" cy="4759500"/>
          </a:xfrm>
          <a:prstGeom prst="rect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10"/>
          <p:cNvSpPr txBox="1"/>
          <p:nvPr/>
        </p:nvSpPr>
        <p:spPr>
          <a:xfrm>
            <a:off x="9312037" y="3298145"/>
            <a:ext cx="589249" cy="546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3000"/>
              <a:buFont typeface="Roboto"/>
              <a:buNone/>
            </a:pPr>
            <a:r>
              <a:rPr b="0" i="0" lang="en-US" sz="30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PR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0"/>
          <p:cNvSpPr txBox="1"/>
          <p:nvPr/>
        </p:nvSpPr>
        <p:spPr>
          <a:xfrm>
            <a:off x="9324725" y="3721474"/>
            <a:ext cx="5962800" cy="311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940"/>
              <a:buFont typeface="Roboto"/>
              <a:buChar char="•"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Разработка медиастратегии;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940"/>
              <a:buFont typeface="Roboto"/>
              <a:buChar char="•"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Управление репутацией бренда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(мониторинг и работа с упоминаниями);</a:t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940"/>
              <a:buFont typeface="Roboto"/>
              <a:buChar char="•"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Медиарилейшнз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(взаимодействие со СМИ);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940"/>
              <a:buFont typeface="Roboto"/>
              <a:buChar char="•"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Спецпроекты;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940"/>
              <a:buFont typeface="Roboto"/>
              <a:buChar char="•"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Организация PR-мероприятий.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0"/>
          <p:cNvSpPr/>
          <p:nvPr/>
        </p:nvSpPr>
        <p:spPr>
          <a:xfrm>
            <a:off x="16375977" y="3002986"/>
            <a:ext cx="6739523" cy="4759443"/>
          </a:xfrm>
          <a:prstGeom prst="rect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10"/>
          <p:cNvSpPr txBox="1"/>
          <p:nvPr/>
        </p:nvSpPr>
        <p:spPr>
          <a:xfrm>
            <a:off x="16865775" y="3298150"/>
            <a:ext cx="2247600" cy="56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3000"/>
              <a:buFont typeface="Roboto"/>
              <a:buNone/>
            </a:pPr>
            <a:r>
              <a:rPr b="0" i="0" lang="en-US" sz="30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DIGITAL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0"/>
          <p:cNvSpPr txBox="1"/>
          <p:nvPr/>
        </p:nvSpPr>
        <p:spPr>
          <a:xfrm>
            <a:off x="16878475" y="3988247"/>
            <a:ext cx="5962929" cy="296672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940"/>
              <a:buFont typeface="Roboto"/>
              <a:buChar char="•"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Influence-маркетинг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(подбор пула блогеров, разработка концепции активностей, курирование создания контента и др.);</a:t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940"/>
              <a:buFont typeface="Roboto"/>
              <a:buChar char="•"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SMM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(мониторинг конкурентов и изучение ЦА, SMM-стратегия, ведение аккаунта в соответствии с контент-планом, настройка таргетированной рекламы и др.).</a:t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940"/>
              <a:buFont typeface="Roboto"/>
              <a:buChar char="•"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Сопровождение видеопродакшена.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0"/>
          <p:cNvSpPr/>
          <p:nvPr/>
        </p:nvSpPr>
        <p:spPr>
          <a:xfrm>
            <a:off x="1268501" y="7989938"/>
            <a:ext cx="6739523" cy="4759444"/>
          </a:xfrm>
          <a:prstGeom prst="rect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10"/>
          <p:cNvSpPr txBox="1"/>
          <p:nvPr/>
        </p:nvSpPr>
        <p:spPr>
          <a:xfrm>
            <a:off x="1758299" y="8295716"/>
            <a:ext cx="4085408" cy="990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3000"/>
              <a:buFont typeface="Roboto"/>
              <a:buNone/>
            </a:pPr>
            <a:r>
              <a:rPr b="0" i="0" lang="en-US" sz="30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КОМПЛЕКСНОЕ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3000"/>
              <a:buFont typeface="Roboto"/>
              <a:buNone/>
            </a:pPr>
            <a:r>
              <a:rPr b="0" i="0" lang="en-US" sz="30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PR-СОПРОВОЖДЕНИЕ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0"/>
          <p:cNvSpPr txBox="1"/>
          <p:nvPr/>
        </p:nvSpPr>
        <p:spPr>
          <a:xfrm>
            <a:off x="1783699" y="9429836"/>
            <a:ext cx="4472268" cy="711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Полное медийное сопровождение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деятельности организации: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0"/>
          <p:cNvSpPr txBox="1"/>
          <p:nvPr/>
        </p:nvSpPr>
        <p:spPr>
          <a:xfrm>
            <a:off x="1783699" y="10309955"/>
            <a:ext cx="6077525" cy="2082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-254000" lvl="0" marL="254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Разработка медиаплана (подбор оптимальных каналов коммуникации);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Коммуникация со СМИ и блогерами;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Генерация инфоповодов и их освещение;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Подготовка PR-текстов, их размещение на площадках и др.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0"/>
          <p:cNvSpPr/>
          <p:nvPr/>
        </p:nvSpPr>
        <p:spPr>
          <a:xfrm>
            <a:off x="8822239" y="7989938"/>
            <a:ext cx="6739522" cy="4759444"/>
          </a:xfrm>
          <a:prstGeom prst="rect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p10"/>
          <p:cNvSpPr txBox="1"/>
          <p:nvPr/>
        </p:nvSpPr>
        <p:spPr>
          <a:xfrm>
            <a:off x="9312037" y="8285098"/>
            <a:ext cx="1911029" cy="546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3000"/>
              <a:buFont typeface="Roboto"/>
              <a:buNone/>
            </a:pPr>
            <a:r>
              <a:rPr b="0" i="0" lang="en-US" sz="30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ESG / КСО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0"/>
          <p:cNvSpPr txBox="1"/>
          <p:nvPr/>
        </p:nvSpPr>
        <p:spPr>
          <a:xfrm>
            <a:off x="9324737" y="8989983"/>
            <a:ext cx="5962929" cy="2235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940"/>
              <a:buFont typeface="Roboto"/>
              <a:buChar char="•"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Разработка ESG-стратегии / КСО-стратегии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с учётом целей и задач бизнеса;</a:t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940"/>
              <a:buFont typeface="Roboto"/>
              <a:buChar char="•"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Создание и реализация КСО-проектов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(социальных, культурных, экологических, благотворительных);</a:t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940"/>
              <a:buFont typeface="Roboto"/>
              <a:buChar char="•"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Антикризисный PR.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0"/>
          <p:cNvSpPr/>
          <p:nvPr/>
        </p:nvSpPr>
        <p:spPr>
          <a:xfrm>
            <a:off x="16375977" y="7989938"/>
            <a:ext cx="6739523" cy="4759444"/>
          </a:xfrm>
          <a:prstGeom prst="rect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" name="Google Shape;232;p10"/>
          <p:cNvSpPr txBox="1"/>
          <p:nvPr/>
        </p:nvSpPr>
        <p:spPr>
          <a:xfrm>
            <a:off x="16865775" y="8285098"/>
            <a:ext cx="608410" cy="546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3000"/>
              <a:buFont typeface="Roboto"/>
              <a:buNone/>
            </a:pPr>
            <a:r>
              <a:rPr b="0" i="0" lang="en-US" sz="30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GR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0"/>
          <p:cNvSpPr txBox="1"/>
          <p:nvPr/>
        </p:nvSpPr>
        <p:spPr>
          <a:xfrm>
            <a:off x="16878475" y="8985360"/>
            <a:ext cx="5962929" cy="2235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940"/>
              <a:buFont typeface="Roboto"/>
              <a:buChar char="•"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Разработка GR-стратегии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(стратегии коммуникации с гос. и общественными организациями);</a:t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940"/>
              <a:buFont typeface="Roboto"/>
              <a:buChar char="•"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Согласование и коммуникационное сопровождение проектов в органах гос. управления.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" id="238" name="Google Shape;23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140118" y="662516"/>
            <a:ext cx="978084" cy="757768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1"/>
          <p:cNvSpPr txBox="1"/>
          <p:nvPr/>
        </p:nvSpPr>
        <p:spPr>
          <a:xfrm>
            <a:off x="23068233" y="12869333"/>
            <a:ext cx="989280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733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E15733"/>
                </a:solidFill>
                <a:latin typeface="Roboto"/>
                <a:ea typeface="Roboto"/>
                <a:cs typeface="Roboto"/>
                <a:sym typeface="Roboto"/>
              </a:rPr>
              <a:t>стр. 11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1"/>
          <p:cNvSpPr txBox="1"/>
          <p:nvPr/>
        </p:nvSpPr>
        <p:spPr>
          <a:xfrm>
            <a:off x="1168400" y="516466"/>
            <a:ext cx="8108169" cy="1727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С НАМИ РЕАЛИЗОВАЛИ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УСПЕШНЫЕ ПРОЕКТЫ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1"/>
          <p:cNvSpPr/>
          <p:nvPr/>
        </p:nvSpPr>
        <p:spPr>
          <a:xfrm>
            <a:off x="5493516" y="3647085"/>
            <a:ext cx="101938" cy="9065420"/>
          </a:xfrm>
          <a:prstGeom prst="rect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10281416" y="3647085"/>
            <a:ext cx="101938" cy="9065420"/>
          </a:xfrm>
          <a:prstGeom prst="rect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15069315" y="3647085"/>
            <a:ext cx="101938" cy="9065420"/>
          </a:xfrm>
          <a:prstGeom prst="rect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" name="Google Shape;244;p11"/>
          <p:cNvSpPr/>
          <p:nvPr/>
        </p:nvSpPr>
        <p:spPr>
          <a:xfrm>
            <a:off x="19730215" y="3647085"/>
            <a:ext cx="101938" cy="9065420"/>
          </a:xfrm>
          <a:prstGeom prst="rect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Google Shape;263;p11" id="245" name="Google Shape;245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31897" y="4698468"/>
            <a:ext cx="2261876" cy="14560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64;p11" id="246" name="Google Shape;246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173793" y="7012298"/>
            <a:ext cx="978084" cy="10126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67;p11" id="247" name="Google Shape;247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0623373" y="8770206"/>
            <a:ext cx="2862765" cy="15436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68;p11" id="248" name="Google Shape;248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1576411" y="11037782"/>
            <a:ext cx="1072369" cy="10723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69;p11" id="249" name="Google Shape;249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572930" y="4986932"/>
            <a:ext cx="2311694" cy="8283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70;p11" id="250" name="Google Shape;250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6257240" y="9156954"/>
            <a:ext cx="2624877" cy="6194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71;p11" id="251" name="Google Shape;251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0805768" y="4981615"/>
            <a:ext cx="2497975" cy="8135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72;p11" id="252" name="Google Shape;252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6567181" y="6746795"/>
            <a:ext cx="2013794" cy="15436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73;p11" id="253" name="Google Shape;253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6320493" y="4999471"/>
            <a:ext cx="2260481" cy="5626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74;p11" id="254" name="Google Shape;254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1141373" y="7105985"/>
            <a:ext cx="1826766" cy="10723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75;p11" id="255" name="Google Shape;255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1418058" y="9065379"/>
            <a:ext cx="2489553" cy="9533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76;p11" id="256" name="Google Shape;256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1413896" y="11324452"/>
            <a:ext cx="2624877" cy="4990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77;p11" id="257" name="Google Shape;257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6693658" y="11894492"/>
            <a:ext cx="2489553" cy="2987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78;p11" id="258" name="Google Shape;258;p11"/>
          <p:cNvPicPr preferRelativeResize="0"/>
          <p:nvPr/>
        </p:nvPicPr>
        <p:blipFill rotWithShape="1">
          <a:blip r:embed="rId17">
            <a:alphaModFix/>
          </a:blip>
          <a:srcRect b="39400" l="0" r="0" t="0"/>
          <a:stretch/>
        </p:blipFill>
        <p:spPr>
          <a:xfrm>
            <a:off x="6584495" y="5807990"/>
            <a:ext cx="2707910" cy="16409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79;p11" id="259" name="Google Shape;259;p1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6863111" y="8374644"/>
            <a:ext cx="2150648" cy="7577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80;p11" id="260" name="Google Shape;260;p1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6990205" y="10057987"/>
            <a:ext cx="1894419" cy="7577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81;p11" id="261" name="Google Shape;261;p1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16019352" y="11097315"/>
            <a:ext cx="2862765" cy="9533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85;p11" id="262" name="Google Shape;262;p1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1869527" y="4849043"/>
            <a:ext cx="1894419" cy="7803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86;p11" id="263" name="Google Shape;263;p1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120681" y="11744266"/>
            <a:ext cx="978084" cy="13611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87;p11" id="264" name="Google Shape;264;p1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488158" y="11584716"/>
            <a:ext cx="1164209" cy="13449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88;p11" id="265" name="Google Shape;265;p1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2153831" y="8758242"/>
            <a:ext cx="1281209" cy="11386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89;p11" id="266" name="Google Shape;266;p1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2225230" y="7451702"/>
            <a:ext cx="1149922" cy="10805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90;p11" id="267" name="Google Shape;267;p1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2176547" y="5880708"/>
            <a:ext cx="1235777" cy="1344984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11"/>
          <p:cNvSpPr txBox="1"/>
          <p:nvPr/>
        </p:nvSpPr>
        <p:spPr>
          <a:xfrm>
            <a:off x="1665179" y="3547069"/>
            <a:ext cx="2303116" cy="711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ОБЩЕСТВЕННЫЕ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ОРГАНИЗАЦИИ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1"/>
          <p:cNvSpPr txBox="1"/>
          <p:nvPr/>
        </p:nvSpPr>
        <p:spPr>
          <a:xfrm>
            <a:off x="1783358" y="10527423"/>
            <a:ext cx="2066758" cy="711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СПОРТИВНЫЕ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ОРГАНИЗАЦИИ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1"/>
          <p:cNvSpPr txBox="1"/>
          <p:nvPr/>
        </p:nvSpPr>
        <p:spPr>
          <a:xfrm>
            <a:off x="6770814" y="3547069"/>
            <a:ext cx="2414198" cy="711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БАНКИ И FINTECH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КОМПАНИИ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1"/>
          <p:cNvSpPr txBox="1"/>
          <p:nvPr/>
        </p:nvSpPr>
        <p:spPr>
          <a:xfrm>
            <a:off x="10993324" y="3547069"/>
            <a:ext cx="3466022" cy="711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МОБИЛЬНЫЕ ОПЕРАТОРЫ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И СЕРВИСЫ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1"/>
          <p:cNvSpPr txBox="1"/>
          <p:nvPr/>
        </p:nvSpPr>
        <p:spPr>
          <a:xfrm>
            <a:off x="16014441" y="3547069"/>
            <a:ext cx="2872588" cy="711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СЕТИ МАГАЗИНОВ,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АВТОЗАПРАВОК И ТЦ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1"/>
          <p:cNvSpPr txBox="1"/>
          <p:nvPr/>
        </p:nvSpPr>
        <p:spPr>
          <a:xfrm>
            <a:off x="20693927" y="3547069"/>
            <a:ext cx="2721658" cy="711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ДРУГИЕ ЗНАЧИМЫЕ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КЛИЕНТЫ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" id="278" name="Google Shape;27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140118" y="662516"/>
            <a:ext cx="978084" cy="757768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2"/>
          <p:cNvSpPr txBox="1"/>
          <p:nvPr/>
        </p:nvSpPr>
        <p:spPr>
          <a:xfrm>
            <a:off x="23068233" y="12869333"/>
            <a:ext cx="989280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733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E15733"/>
                </a:solidFill>
                <a:latin typeface="Roboto"/>
                <a:ea typeface="Roboto"/>
                <a:cs typeface="Roboto"/>
                <a:sym typeface="Roboto"/>
              </a:rPr>
              <a:t>стр. 12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2"/>
          <p:cNvSpPr txBox="1"/>
          <p:nvPr/>
        </p:nvSpPr>
        <p:spPr>
          <a:xfrm>
            <a:off x="1168400" y="529166"/>
            <a:ext cx="13210152" cy="1727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ПОСТОЯННО СОТРУДНИЧАЕМ: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 Light"/>
              <a:buNone/>
            </a:pP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НАШИ КЛЮЧЕВЫЕ КЛИЕНТЫ ЗА 3 ГОДА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56401" y="4034750"/>
            <a:ext cx="3881025" cy="194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369651" y="4318893"/>
            <a:ext cx="2625675" cy="94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857875" y="4471300"/>
            <a:ext cx="3763530" cy="94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16300" y="6999038"/>
            <a:ext cx="2870825" cy="1613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71;p11" id="285" name="Google Shape;285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7099872" y="7434199"/>
            <a:ext cx="3881025" cy="12640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72;p11" id="286" name="Google Shape;286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387701" y="9263371"/>
            <a:ext cx="3763525" cy="28848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78;p11" id="287" name="Google Shape;287;p12"/>
          <p:cNvPicPr preferRelativeResize="0"/>
          <p:nvPr/>
        </p:nvPicPr>
        <p:blipFill rotWithShape="1">
          <a:blip r:embed="rId10">
            <a:alphaModFix/>
          </a:blip>
          <a:srcRect b="39401" l="0" r="0" t="0"/>
          <a:stretch/>
        </p:blipFill>
        <p:spPr>
          <a:xfrm>
            <a:off x="8913244" y="4727214"/>
            <a:ext cx="6410822" cy="38848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77;p11" id="288" name="Google Shape;288;p1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756199" y="10687700"/>
            <a:ext cx="4724925" cy="56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270;p11" id="289" name="Google Shape;289;p1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6333449" y="10223750"/>
            <a:ext cx="5356125" cy="126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3"/>
          <p:cNvSpPr txBox="1"/>
          <p:nvPr/>
        </p:nvSpPr>
        <p:spPr>
          <a:xfrm>
            <a:off x="1181100" y="507999"/>
            <a:ext cx="10513356" cy="914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ЭКСПЕРТНОЕ ПРИЗНАНИЕ GBS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" id="295" name="Google Shape;29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72588" y="3156508"/>
            <a:ext cx="2188014" cy="18638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" id="296" name="Google Shape;29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28491" y="2388472"/>
            <a:ext cx="5656218" cy="3399936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13"/>
          <p:cNvSpPr txBox="1"/>
          <p:nvPr/>
        </p:nvSpPr>
        <p:spPr>
          <a:xfrm>
            <a:off x="1182566" y="6328858"/>
            <a:ext cx="4886382" cy="16637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3500"/>
              <a:buFont typeface="Roboto"/>
              <a:buNone/>
            </a:pPr>
            <a:r>
              <a:rPr b="0" i="0" lang="en-US" sz="35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EVENTIADA AWARDS &amp;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3500"/>
              <a:buFont typeface="Roboto"/>
              <a:buNone/>
            </a:pPr>
            <a:r>
              <a:rPr b="0" i="0" lang="en-US" sz="35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LEADERSHIP DIALOGUE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3500"/>
              <a:buFont typeface="Roboto"/>
              <a:buNone/>
            </a:pPr>
            <a:r>
              <a:rPr b="0" i="0" lang="en-US" sz="35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FORUM 2021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3"/>
          <p:cNvSpPr txBox="1"/>
          <p:nvPr/>
        </p:nvSpPr>
        <p:spPr>
          <a:xfrm>
            <a:off x="1207966" y="8270035"/>
            <a:ext cx="5068938" cy="1879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400"/>
              <a:buFont typeface="Roboto"/>
              <a:buNone/>
            </a:pPr>
            <a:r>
              <a:rPr b="1" i="0" lang="en-US" sz="24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Шорт-лист в номинации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400"/>
              <a:buFont typeface="Roboto"/>
              <a:buNone/>
            </a:pPr>
            <a:r>
              <a:rPr b="1" i="0" lang="en-US" sz="24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«Лучший социальный проект»:</a:t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400"/>
              <a:buFont typeface="Roboto"/>
              <a:buNone/>
            </a:pPr>
            <a:r>
              <a:rPr b="0" i="0" lang="en-US" sz="24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информационная кампания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400"/>
              <a:buFont typeface="Roboto"/>
              <a:buNone/>
            </a:pPr>
            <a:r>
              <a:rPr b="0" i="0" lang="en-US" sz="2400" u="sng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«Просто дети» для UNICEF Belarus</a:t>
            </a:r>
            <a:r>
              <a:rPr b="0" i="0" lang="en-US" sz="24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3"/>
          <p:cNvSpPr txBox="1"/>
          <p:nvPr/>
        </p:nvSpPr>
        <p:spPr>
          <a:xfrm>
            <a:off x="7316666" y="6328858"/>
            <a:ext cx="3544851" cy="16637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3500"/>
              <a:buFont typeface="Roboto"/>
              <a:buNone/>
            </a:pPr>
            <a:r>
              <a:rPr b="0" i="0" lang="en-US" sz="35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EVENTIADA IPRA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3500"/>
              <a:buFont typeface="Roboto"/>
              <a:buNone/>
            </a:pPr>
            <a:r>
              <a:rPr b="0" i="0" lang="en-US" sz="35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GOLDEN WORLD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734"/>
              </a:buClr>
              <a:buSzPts val="3500"/>
              <a:buFont typeface="Roboto"/>
              <a:buNone/>
            </a:pPr>
            <a:r>
              <a:rPr b="0" i="0" lang="en-US" sz="3500" u="none" cap="none" strike="noStrike">
                <a:solidFill>
                  <a:srgbClr val="E25734"/>
                </a:solidFill>
                <a:latin typeface="Roboto"/>
                <a:ea typeface="Roboto"/>
                <a:cs typeface="Roboto"/>
                <a:sym typeface="Roboto"/>
              </a:rPr>
              <a:t>AWARDS 2019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3"/>
          <p:cNvSpPr txBox="1"/>
          <p:nvPr/>
        </p:nvSpPr>
        <p:spPr>
          <a:xfrm>
            <a:off x="7342066" y="8273052"/>
            <a:ext cx="4874717" cy="1879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400"/>
              <a:buFont typeface="Roboto"/>
              <a:buNone/>
            </a:pPr>
            <a:r>
              <a:rPr b="1" i="0" lang="en-US" sz="24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Награда за «Лучший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400"/>
              <a:buFont typeface="Roboto"/>
              <a:buNone/>
            </a:pPr>
            <a:r>
              <a:rPr b="1" i="0" lang="en-US" sz="24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культурный проект».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400"/>
              <a:buFont typeface="Roboto"/>
              <a:buNone/>
            </a:pPr>
            <a:r>
              <a:t/>
            </a:r>
            <a:endParaRPr b="1" i="0" sz="24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400"/>
              <a:buFont typeface="Roboto"/>
              <a:buNone/>
            </a:pPr>
            <a:r>
              <a:rPr b="1" i="0" lang="en-US" sz="24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Специальная награда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400"/>
              <a:buFont typeface="Roboto"/>
              <a:buNone/>
            </a:pPr>
            <a:r>
              <a:rPr b="1" i="0" lang="en-US" sz="24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за вклад в развитие PR-отрасли.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3"/>
          <p:cNvSpPr txBox="1"/>
          <p:nvPr/>
        </p:nvSpPr>
        <p:spPr>
          <a:xfrm>
            <a:off x="1207975" y="11218350"/>
            <a:ext cx="10865100" cy="64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500"/>
              <a:buFont typeface="Roboto"/>
              <a:buNone/>
            </a:pPr>
            <a:r>
              <a:rPr b="0" i="0" lang="en-US" sz="35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МЕЦЕНАТЫ КУЛЬТУРЫ БЕЛАРУСИ 2017 Г., 2015 Г.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" id="302" name="Google Shape;302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129412" y="666356"/>
            <a:ext cx="994371" cy="775488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13"/>
          <p:cNvSpPr txBox="1"/>
          <p:nvPr/>
        </p:nvSpPr>
        <p:spPr>
          <a:xfrm>
            <a:off x="23068233" y="12869333"/>
            <a:ext cx="989280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стр. 13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" name="Google Shape;304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699800" y="2571000"/>
            <a:ext cx="6695574" cy="4461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5699802" y="7337772"/>
            <a:ext cx="6695573" cy="4463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4"/>
          <p:cNvSpPr txBox="1"/>
          <p:nvPr/>
        </p:nvSpPr>
        <p:spPr>
          <a:xfrm>
            <a:off x="1054100" y="5689599"/>
            <a:ext cx="10655983" cy="2336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15000"/>
              <a:buFont typeface="Roboto Light"/>
              <a:buNone/>
            </a:pPr>
            <a:r>
              <a:rPr b="0" i="0" lang="en-US" sz="150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КЕЙСЫ GBS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5"/>
          <p:cNvSpPr txBox="1"/>
          <p:nvPr/>
        </p:nvSpPr>
        <p:spPr>
          <a:xfrm>
            <a:off x="1117600" y="3524250"/>
            <a:ext cx="18389035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6000"/>
              <a:buFont typeface="Roboto"/>
              <a:buNone/>
            </a:pPr>
            <a:r>
              <a:rPr b="1" i="0" lang="en-US" sz="60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1.</a:t>
            </a:r>
            <a:r>
              <a:rPr b="0" i="0" lang="en-US" sz="60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0" i="0" lang="en-US" sz="6000" u="none" cap="none" strike="noStrike">
                <a:solidFill>
                  <a:srgbClr val="CAF9C0"/>
                </a:solidFill>
                <a:latin typeface="Roboto Light"/>
                <a:ea typeface="Roboto Light"/>
                <a:cs typeface="Roboto Light"/>
                <a:sym typeface="Roboto Light"/>
              </a:rPr>
              <a:t>КРЕАТИВНЫЕ КОММУНИКАЦИОННЫЕ    ПРОЕКТЫ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5"/>
          <p:cNvSpPr txBox="1"/>
          <p:nvPr/>
        </p:nvSpPr>
        <p:spPr>
          <a:xfrm>
            <a:off x="23068233" y="12869333"/>
            <a:ext cx="989280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стр. 15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15"/>
          <p:cNvSpPr txBox="1"/>
          <p:nvPr/>
        </p:nvSpPr>
        <p:spPr>
          <a:xfrm>
            <a:off x="1117600" y="6057899"/>
            <a:ext cx="18389035" cy="10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6000"/>
              <a:buFont typeface="Roboto"/>
              <a:buNone/>
            </a:pPr>
            <a:r>
              <a:rPr b="1" i="0" lang="en-US" sz="60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2.</a:t>
            </a:r>
            <a:r>
              <a:rPr b="0" i="0" lang="en-US" sz="60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0" i="0" lang="en-US" sz="6000" u="none" cap="none" strike="noStrike">
                <a:solidFill>
                  <a:srgbClr val="CAF9C0"/>
                </a:solidFill>
                <a:latin typeface="Roboto Light"/>
                <a:ea typeface="Roboto Light"/>
                <a:cs typeface="Roboto Light"/>
                <a:sym typeface="Roboto Light"/>
              </a:rPr>
              <a:t>СОЦИАЛЬНЫЕ ПРОЕКТЫ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5"/>
          <p:cNvSpPr txBox="1"/>
          <p:nvPr/>
        </p:nvSpPr>
        <p:spPr>
          <a:xfrm>
            <a:off x="1117600" y="7645399"/>
            <a:ext cx="18389035" cy="10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6000"/>
              <a:buFont typeface="Roboto"/>
              <a:buNone/>
            </a:pPr>
            <a:r>
              <a:rPr b="1" i="0" lang="en-US" sz="60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3.</a:t>
            </a:r>
            <a:r>
              <a:rPr b="0" i="0" lang="en-US" sz="60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0" i="0" lang="en-US" sz="6000" u="none" cap="none" strike="noStrike">
                <a:solidFill>
                  <a:srgbClr val="CAF9C0"/>
                </a:solidFill>
                <a:latin typeface="Roboto Light"/>
                <a:ea typeface="Roboto Light"/>
                <a:cs typeface="Roboto Light"/>
                <a:sym typeface="Roboto Light"/>
              </a:rPr>
              <a:t>PR- И МЕДИЙНЫЕ ПРОЕКТЫ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5"/>
          <p:cNvSpPr txBox="1"/>
          <p:nvPr/>
        </p:nvSpPr>
        <p:spPr>
          <a:xfrm>
            <a:off x="1117600" y="9232899"/>
            <a:ext cx="18389035" cy="10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6000"/>
              <a:buFont typeface="Roboto"/>
              <a:buNone/>
            </a:pPr>
            <a:r>
              <a:rPr b="1" i="0" lang="en-US" sz="60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4.</a:t>
            </a:r>
            <a:r>
              <a:rPr b="0" i="0" lang="en-US" sz="60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0" i="0" lang="en-US" sz="6000" u="none" cap="none" strike="noStrike">
                <a:solidFill>
                  <a:srgbClr val="CAF9C0"/>
                </a:solidFill>
                <a:latin typeface="Roboto Light"/>
                <a:ea typeface="Roboto Light"/>
                <a:cs typeface="Roboto Light"/>
                <a:sym typeface="Roboto Light"/>
              </a:rPr>
              <a:t>DIGITAL-ПРОЕКТЫ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6"/>
          <p:cNvSpPr txBox="1"/>
          <p:nvPr/>
        </p:nvSpPr>
        <p:spPr>
          <a:xfrm>
            <a:off x="1117600" y="8629650"/>
            <a:ext cx="13293000" cy="425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9000"/>
              <a:buFont typeface="Roboto Light"/>
              <a:buNone/>
            </a:pPr>
            <a:r>
              <a:rPr b="0" i="0" lang="en-US" sz="9000" u="none" cap="none" strike="noStrike">
                <a:solidFill>
                  <a:srgbClr val="CAF9C0"/>
                </a:solidFill>
                <a:latin typeface="Roboto Light"/>
                <a:ea typeface="Roboto Light"/>
                <a:cs typeface="Roboto Light"/>
                <a:sym typeface="Roboto Light"/>
              </a:rPr>
              <a:t>КРЕАТИВНЫЕ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9000"/>
              <a:buFont typeface="Roboto Light"/>
              <a:buNone/>
            </a:pPr>
            <a:r>
              <a:rPr b="0" i="0" lang="en-US" sz="9000" u="none" cap="none" strike="noStrike">
                <a:solidFill>
                  <a:srgbClr val="CAF9C0"/>
                </a:solidFill>
                <a:latin typeface="Roboto Light"/>
                <a:ea typeface="Roboto Light"/>
                <a:cs typeface="Roboto Light"/>
                <a:sym typeface="Roboto Light"/>
              </a:rPr>
              <a:t>КОММУНИКАЦИОННЫЕ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9000"/>
              <a:buFont typeface="Roboto Light"/>
              <a:buNone/>
            </a:pPr>
            <a:r>
              <a:rPr b="0" i="0" lang="en-US" sz="9000" u="none" cap="none" strike="noStrike">
                <a:solidFill>
                  <a:srgbClr val="CAF9C0"/>
                </a:solidFill>
                <a:latin typeface="Roboto Light"/>
                <a:ea typeface="Roboto Light"/>
                <a:cs typeface="Roboto Light"/>
                <a:sym typeface="Roboto Light"/>
              </a:rPr>
              <a:t>ПРОЕКТЫ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" id="325" name="Google Shape;32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129412" y="666356"/>
            <a:ext cx="994371" cy="775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7"/>
          <p:cNvSpPr/>
          <p:nvPr/>
        </p:nvSpPr>
        <p:spPr>
          <a:xfrm>
            <a:off x="13621701" y="-26008"/>
            <a:ext cx="10781291" cy="13768017"/>
          </a:xfrm>
          <a:prstGeom prst="rect">
            <a:avLst/>
          </a:prstGeom>
          <a:solidFill>
            <a:srgbClr val="E2583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31" name="Google Shape;331;p17"/>
          <p:cNvSpPr txBox="1"/>
          <p:nvPr/>
        </p:nvSpPr>
        <p:spPr>
          <a:xfrm>
            <a:off x="1181100" y="507999"/>
            <a:ext cx="9679794" cy="914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LIFE </a:t>
            </a:r>
            <a:r>
              <a:rPr b="0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–</a:t>
            </a: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 «ПОРТРЕТ АБОНЕНТА»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7"/>
          <p:cNvSpPr txBox="1"/>
          <p:nvPr/>
        </p:nvSpPr>
        <p:spPr>
          <a:xfrm>
            <a:off x="1220666" y="4799773"/>
            <a:ext cx="11663100" cy="730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ПЕРИОД: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АВГУСТ – ОКТЯБРЬ 2021 Г.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ЦЕЛЬ ПРОЕКТА: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Разработка нестандартного PR-проекта</a:t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для построения коммуникации с белорусскими абонентами</a:t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сотовой связи в целом и с клиентами life:) в частности.</a:t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КРЕАТИВНОЕ РЕШЕНИЕ: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Рассказ об абонентах life:)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через представление</a:t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их типичных образов в картинах.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ДЕТАЛИ РЕАЛИЗАЦИИ:</a:t>
            </a:r>
            <a:endParaRPr b="1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77800" lvl="0" marL="254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200"/>
              <a:buFont typeface="Verdana"/>
              <a:buNone/>
            </a:pPr>
            <a:r>
              <a:t/>
            </a:r>
            <a:endParaRPr b="1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4000" lvl="0" marL="254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Шаг 1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– Проанализировали статистику мобильных привычек абонентов оператора и получили 6 типажей: самый молчаливый, самый разговорчивый, самый преданный, самые продвинутые абоненты (женский и мужской образ), главный поглотитель трафика.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Шаг 2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– Белорусским художникам и иллюстраторам передали текстовые описания типажей для создания картин.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Шаг 3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– Объявили поиск двойников – реальных белорусов, имеющих внешнее сходство с одним из портретов. Каждому из шести победителей оператор подарил пакет безлимитной связи на год.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Шаг 4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– Завершили проект 10-дневной выставкой оригиналов картин в атриуме в ТРЦ Green City.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372;p17" id="333" name="Google Shape;333;p17"/>
          <p:cNvPicPr preferRelativeResize="0"/>
          <p:nvPr/>
        </p:nvPicPr>
        <p:blipFill rotWithShape="1">
          <a:blip r:embed="rId3">
            <a:alphaModFix/>
          </a:blip>
          <a:srcRect b="17141" l="0" r="0" t="18242"/>
          <a:stretch/>
        </p:blipFill>
        <p:spPr>
          <a:xfrm>
            <a:off x="1284966" y="2965386"/>
            <a:ext cx="1891354" cy="12220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374;p17" id="334" name="Google Shape;334;p17"/>
          <p:cNvPicPr preferRelativeResize="0"/>
          <p:nvPr/>
        </p:nvPicPr>
        <p:blipFill rotWithShape="1">
          <a:blip r:embed="rId4">
            <a:alphaModFix/>
          </a:blip>
          <a:srcRect b="0" l="11602" r="8158" t="0"/>
          <a:stretch/>
        </p:blipFill>
        <p:spPr>
          <a:xfrm>
            <a:off x="15093410" y="1633185"/>
            <a:ext cx="8046720" cy="50143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375;p17" id="335" name="Google Shape;335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93416" y="8059494"/>
            <a:ext cx="8046642" cy="4023321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17"/>
          <p:cNvSpPr txBox="1"/>
          <p:nvPr/>
        </p:nvSpPr>
        <p:spPr>
          <a:xfrm>
            <a:off x="23068233" y="12869333"/>
            <a:ext cx="989280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стр. 17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8"/>
          <p:cNvSpPr/>
          <p:nvPr/>
        </p:nvSpPr>
        <p:spPr>
          <a:xfrm>
            <a:off x="13621701" y="-26008"/>
            <a:ext cx="10781291" cy="13768017"/>
          </a:xfrm>
          <a:prstGeom prst="rect">
            <a:avLst/>
          </a:prstGeom>
          <a:solidFill>
            <a:srgbClr val="E2583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42" name="Google Shape;342;p18"/>
          <p:cNvSpPr txBox="1"/>
          <p:nvPr/>
        </p:nvSpPr>
        <p:spPr>
          <a:xfrm>
            <a:off x="1220666" y="4923341"/>
            <a:ext cx="10427823" cy="476504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РЕЗУЛЬТАТ:</a:t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103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 ПУБЛИКАЦИИ В РАМКАХ КАМПАНИИ В СМИ, 85% ИЗ КОТОРЫХ    СОДЕРЖАТ УПОМИНАНИЕ LIFE:);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154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 ПУБЛИКАЦИИ В СОЦИАЛЬНЫХ СЕТЯХ;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172 992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 ПРОСМОТРА STORIES И ПОСТОВ У БЛОГЕРОВ В INSTAGRAM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И TELEGRAM;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684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 УЧАСТНИКА КОНКУРСА ДВОЙНИКОВ;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~ 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400 000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 – ПРОХОДИМОСТЬ ТРЦ GREEN CITY ЗА 10 ДНЕЙ ВЫСТАВКИ.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383;p18" id="343" name="Google Shape;34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093072" y="2367452"/>
            <a:ext cx="8046642" cy="40233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384;p18" id="344" name="Google Shape;344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84902" y="7317057"/>
            <a:ext cx="8062982" cy="40314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372;p17" id="345" name="Google Shape;345;p18"/>
          <p:cNvPicPr preferRelativeResize="0"/>
          <p:nvPr/>
        </p:nvPicPr>
        <p:blipFill rotWithShape="1">
          <a:blip r:embed="rId5">
            <a:alphaModFix/>
          </a:blip>
          <a:srcRect b="17141" l="0" r="0" t="18242"/>
          <a:stretch/>
        </p:blipFill>
        <p:spPr>
          <a:xfrm>
            <a:off x="1284966" y="2965386"/>
            <a:ext cx="1891354" cy="1222089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18"/>
          <p:cNvSpPr txBox="1"/>
          <p:nvPr/>
        </p:nvSpPr>
        <p:spPr>
          <a:xfrm>
            <a:off x="23068233" y="12869333"/>
            <a:ext cx="989280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CAF9C0"/>
                </a:solidFill>
                <a:latin typeface="Roboto"/>
                <a:ea typeface="Roboto"/>
                <a:cs typeface="Roboto"/>
                <a:sym typeface="Roboto"/>
              </a:rPr>
              <a:t>стр. 18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8"/>
          <p:cNvSpPr txBox="1"/>
          <p:nvPr/>
        </p:nvSpPr>
        <p:spPr>
          <a:xfrm>
            <a:off x="1181100" y="507999"/>
            <a:ext cx="9679794" cy="914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LIFE </a:t>
            </a:r>
            <a:r>
              <a:rPr b="0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–</a:t>
            </a: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 «ПОРТРЕТ АБОНЕНТА»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9"/>
          <p:cNvSpPr/>
          <p:nvPr/>
        </p:nvSpPr>
        <p:spPr>
          <a:xfrm>
            <a:off x="13621701" y="-26008"/>
            <a:ext cx="10781291" cy="13768017"/>
          </a:xfrm>
          <a:prstGeom prst="rect">
            <a:avLst/>
          </a:prstGeom>
          <a:solidFill>
            <a:srgbClr val="E2583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3" name="Google Shape;353;p19"/>
          <p:cNvSpPr txBox="1"/>
          <p:nvPr/>
        </p:nvSpPr>
        <p:spPr>
          <a:xfrm>
            <a:off x="1168400" y="510539"/>
            <a:ext cx="9776315" cy="164592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VOLKSWAGEN В БЕЛАРУСИ </a:t>
            </a:r>
            <a:r>
              <a:rPr b="0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–</a:t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 Light"/>
              <a:buNone/>
            </a:pP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25 ЛЕТ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9"/>
          <p:cNvSpPr txBox="1"/>
          <p:nvPr/>
        </p:nvSpPr>
        <p:spPr>
          <a:xfrm>
            <a:off x="1220666" y="4800151"/>
            <a:ext cx="11663094" cy="663702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ПЕРИОД: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ОКТЯБРЬ 2019 Г.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ЦЕЛЬ ПРОЕКТА: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Осветить юбилей компании в медиасреде, охватить все регионы и подчеркнуть имидж Volkswagen как «народного автомобиля».</a:t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КРЕАТИВНОЕ РЕШЕНИЕ: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Личное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поздравление водителей Volkswagen с помощью открыток.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ДЕТАЛИ РЕАЛИЗАЦИИ:</a:t>
            </a:r>
            <a:endParaRPr b="1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77800" lvl="0" marL="254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200"/>
              <a:buFont typeface="Verdana"/>
              <a:buNone/>
            </a:pPr>
            <a:r>
              <a:t/>
            </a:r>
            <a:endParaRPr b="1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4000" lvl="0" marL="254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Шаг 1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– Разработка серии поздравительных открыток с уникальными «дорожными» пожеланиями. На открытках был размещен специальный QR-код, по которому было доступно видеопоздравление от директора группы Volkswagen.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Шаг 2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– Доставка открыток. В ночь с 13 на 14 октября с помощью волонтёров.      по всем областным городам Беларуси было распространено более 5000 открыток.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Шаг 3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– Освещение. Обладатели открыток могли разместить фото открытки         в любой соц. сети со специальным хэштэгом и стать обладателем одного          из 25 подарков от VW. Пост-релиз в общереспубликанские и региональные СМИ, посев в соцсетях в новостные и развлекательные группы городов, в которых есть дилерские центры VW.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268;p11" id="355" name="Google Shape;35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43711" y="2967402"/>
            <a:ext cx="1344949" cy="13449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393;p19" id="356" name="Google Shape;356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93951" y="2296136"/>
            <a:ext cx="8041958" cy="40209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394;p19" id="357" name="Google Shape;357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93950" y="7396543"/>
            <a:ext cx="8046641" cy="4023321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19"/>
          <p:cNvSpPr txBox="1"/>
          <p:nvPr/>
        </p:nvSpPr>
        <p:spPr>
          <a:xfrm>
            <a:off x="23068233" y="12900690"/>
            <a:ext cx="869329" cy="343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CAF9C0"/>
                </a:solidFill>
                <a:latin typeface="Arial"/>
                <a:ea typeface="Arial"/>
                <a:cs typeface="Arial"/>
                <a:sym typeface="Arial"/>
              </a:rPr>
              <a:t>стр. 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0"/>
          <p:cNvSpPr/>
          <p:nvPr/>
        </p:nvSpPr>
        <p:spPr>
          <a:xfrm>
            <a:off x="13621701" y="-26008"/>
            <a:ext cx="10781291" cy="13768017"/>
          </a:xfrm>
          <a:prstGeom prst="rect">
            <a:avLst/>
          </a:prstGeom>
          <a:solidFill>
            <a:srgbClr val="E2583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4" name="Google Shape;364;p20"/>
          <p:cNvSpPr txBox="1"/>
          <p:nvPr/>
        </p:nvSpPr>
        <p:spPr>
          <a:xfrm>
            <a:off x="1168400" y="523239"/>
            <a:ext cx="9768812" cy="164592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VOLKSWAGEN В БЕЛАРУСИ</a:t>
            </a: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 –</a:t>
            </a:r>
            <a:endParaRPr b="0" i="0" sz="30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 Light"/>
              <a:buNone/>
            </a:pP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25 ЛЕТ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268;p11" id="365" name="Google Shape;36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43711" y="2967402"/>
            <a:ext cx="1344949" cy="13449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402;p20" id="366" name="Google Shape;36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301934" y="892975"/>
            <a:ext cx="7427374" cy="37136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403;p20" id="367" name="Google Shape;367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301934" y="5001156"/>
            <a:ext cx="7427374" cy="37136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404;p20" id="368" name="Google Shape;368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295385" y="9109337"/>
            <a:ext cx="7427369" cy="3713688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20"/>
          <p:cNvSpPr txBox="1"/>
          <p:nvPr/>
        </p:nvSpPr>
        <p:spPr>
          <a:xfrm>
            <a:off x="1220666" y="4792979"/>
            <a:ext cx="10427823" cy="552704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РЕЗУЛЬТАТ:</a:t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549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 ЧЕЛОВЕК РАЗМЕСТИЛИ ФОТО С ОТКРЫТКОЙ;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ОХВАТ НОВОСТИ В СМИ – БОЛЕЕ 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1 600 000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 ЧЕЛОВЕК;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ОХВАТ НОВОСТИ В СОЦИАЛЬНЫХ СЕТЯХ – БОЛЕЕ 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3 000 000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 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20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 ПУБЛИКАЦИЙ В СМИ, В ТОМ ЧИСЛЕ НА ОНЛАЙНЕРЕ;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 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82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 ПУБЛИКАЦИИ В СОЦИАЛЬНЫХ СЕТЯХ;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1500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 ЧЕЛОВЕК ПОСМОТРЕЛИ ВИДЕОПОЗДРАВЛЕНИЕ НА ОФИЦИАЛЬНОЙ СТРАНИЦЕ КОМПАНИИ.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20"/>
          <p:cNvSpPr txBox="1"/>
          <p:nvPr/>
        </p:nvSpPr>
        <p:spPr>
          <a:xfrm>
            <a:off x="23068233" y="12900690"/>
            <a:ext cx="869329" cy="343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CAF9C0"/>
                </a:solidFill>
                <a:latin typeface="Arial"/>
                <a:ea typeface="Arial"/>
                <a:cs typeface="Arial"/>
                <a:sym typeface="Arial"/>
              </a:rPr>
              <a:t>стр. 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1"/>
          <p:cNvSpPr txBox="1"/>
          <p:nvPr/>
        </p:nvSpPr>
        <p:spPr>
          <a:xfrm>
            <a:off x="1117600" y="10109330"/>
            <a:ext cx="8346186" cy="2590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9000"/>
              <a:buFont typeface="Arial"/>
              <a:buNone/>
            </a:pPr>
            <a:r>
              <a:rPr b="0" i="0" lang="en-US" sz="9000" u="none" cap="none" strike="noStrike">
                <a:solidFill>
                  <a:srgbClr val="CAF9C0"/>
                </a:solidFill>
                <a:latin typeface="Arial"/>
                <a:ea typeface="Arial"/>
                <a:cs typeface="Arial"/>
                <a:sym typeface="Arial"/>
              </a:rPr>
              <a:t>СОЦИАЛЬНЫЕ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9000"/>
              <a:buFont typeface="Arial"/>
              <a:buNone/>
            </a:pPr>
            <a:r>
              <a:rPr b="0" i="0" lang="en-US" sz="9000" u="none" cap="none" strike="noStrike">
                <a:solidFill>
                  <a:srgbClr val="CAF9C0"/>
                </a:solidFill>
                <a:latin typeface="Arial"/>
                <a:ea typeface="Arial"/>
                <a:cs typeface="Arial"/>
                <a:sym typeface="Arial"/>
              </a:rPr>
              <a:t>ПРОЕКТЫ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" id="376" name="Google Shape;37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129412" y="666356"/>
            <a:ext cx="994371" cy="775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2"/>
          <p:cNvSpPr/>
          <p:nvPr/>
        </p:nvSpPr>
        <p:spPr>
          <a:xfrm>
            <a:off x="13621701" y="-26008"/>
            <a:ext cx="10781291" cy="13768017"/>
          </a:xfrm>
          <a:prstGeom prst="rect">
            <a:avLst/>
          </a:prstGeom>
          <a:solidFill>
            <a:srgbClr val="C2E4E9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Google Shape;426;p22" id="382" name="Google Shape;38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093950" y="7403400"/>
            <a:ext cx="8041958" cy="40209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427;p22" id="383" name="Google Shape;383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89187" y="2291620"/>
            <a:ext cx="8051486" cy="422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22"/>
          <p:cNvSpPr txBox="1"/>
          <p:nvPr/>
        </p:nvSpPr>
        <p:spPr>
          <a:xfrm>
            <a:off x="1220666" y="4783641"/>
            <a:ext cx="11663094" cy="537464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ПЕРИОД: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июнь 2019 г. – декабрь 2020 г.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ЦЕЛЬ ПРОЕКТА: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Преодолеть стереотипы и изменить отношение к детской инвалидности в информационном дискурсе.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BIG IDEA КОММУНИКАЦИИ: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Дети с инвалидностью – это #простодети.</a:t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ДЕТАЛИ РЕАЛИЗАЦИИ:</a:t>
            </a:r>
            <a:endParaRPr b="1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778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200"/>
              <a:buFont typeface="Verdana"/>
              <a:buNone/>
            </a:pPr>
            <a:r>
              <a:t/>
            </a:r>
            <a:endParaRPr b="1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анализ текущей ситуации и срезы общественного мнения на старте и финише проекта, проведение фокус-групп;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создание  брендбука, слоганов, визуальных элементов;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разработку календарного плана мероприятий для разных ЦА;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информационная поддержка на каждом этапе кампании с обеспечением широкого охвата аудитории в национальных и региональных СМИ, а также социальных сетях.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285;p11" id="385" name="Google Shape;385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34527" y="2970648"/>
            <a:ext cx="3177552" cy="1308959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22"/>
          <p:cNvSpPr txBox="1"/>
          <p:nvPr/>
        </p:nvSpPr>
        <p:spPr>
          <a:xfrm>
            <a:off x="23068233" y="12869333"/>
            <a:ext cx="989280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стр. 22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22"/>
          <p:cNvSpPr txBox="1"/>
          <p:nvPr/>
        </p:nvSpPr>
        <p:spPr>
          <a:xfrm>
            <a:off x="1168400" y="510539"/>
            <a:ext cx="10753806" cy="164592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ЮНИСЕФ</a:t>
            </a: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 – ИНФОРМАЦИОННАЯ</a:t>
            </a:r>
            <a:endParaRPr b="0" i="0" sz="30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 Light"/>
              <a:buNone/>
            </a:pP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КАМПАНИЯ «ПРОСТО ДЕТИ»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3"/>
          <p:cNvSpPr/>
          <p:nvPr/>
        </p:nvSpPr>
        <p:spPr>
          <a:xfrm>
            <a:off x="13621701" y="-26008"/>
            <a:ext cx="10781291" cy="13768017"/>
          </a:xfrm>
          <a:prstGeom prst="rect">
            <a:avLst/>
          </a:prstGeom>
          <a:solidFill>
            <a:srgbClr val="C2E4E9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Google Shape;436;p23" id="393" name="Google Shape;39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096331" y="7403139"/>
            <a:ext cx="8041958" cy="402098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23"/>
          <p:cNvSpPr txBox="1"/>
          <p:nvPr/>
        </p:nvSpPr>
        <p:spPr>
          <a:xfrm>
            <a:off x="1168400" y="513080"/>
            <a:ext cx="11069632" cy="2377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ЮНИСЕФ </a:t>
            </a: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– КЕЙС В РАМКАХ</a:t>
            </a:r>
            <a:endParaRPr b="0" i="0" sz="30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 Light"/>
              <a:buNone/>
            </a:pP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ИНФОРМАЦИОННОЙ КАМПАНИИ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 Light"/>
              <a:buNone/>
            </a:pP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«ПРОСТО ДЕТИ»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23"/>
          <p:cNvSpPr txBox="1"/>
          <p:nvPr/>
        </p:nvSpPr>
        <p:spPr>
          <a:xfrm>
            <a:off x="1220666" y="4783641"/>
            <a:ext cx="11350693" cy="7355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ПЕРИОД: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1-3 апреля 2020 г.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ЦЕЛЬ ПРОЕКТА: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Медиакампания ко 2 апреля, всемирному дню распространения информации о проблеме аутизма.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ЭТАПЫ РЕАЛИЗАЦИИ:</a:t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1 апреля:</a:t>
            </a:r>
            <a:endParaRPr b="1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рассылка по СМИ результатов исследования ЮНИСЕФ об отношении белорусов к детям с инвалидностью.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2 апреля:</a:t>
            </a:r>
            <a:endParaRPr b="1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массовый запуск хештега #простодети в соцсетях;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запуск информационного аудиоролика на радиостанциях;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интервью с мамой Алексея – мальчика с аутизмом, который является одним из героев проекта «Просто дети».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2-3 апреля:</a:t>
            </a:r>
            <a:endParaRPr b="1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подсветка ключевых зданий Минска в поддержку кампании с размещением на них информации о проекте, а также медиаосвещение этой акции.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435;p23" id="396" name="Google Shape;396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89981" y="2291881"/>
            <a:ext cx="8041958" cy="402098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23"/>
          <p:cNvSpPr txBox="1"/>
          <p:nvPr/>
        </p:nvSpPr>
        <p:spPr>
          <a:xfrm>
            <a:off x="23068233" y="12869333"/>
            <a:ext cx="989280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стр. 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4"/>
          <p:cNvSpPr/>
          <p:nvPr/>
        </p:nvSpPr>
        <p:spPr>
          <a:xfrm>
            <a:off x="13621701" y="-26008"/>
            <a:ext cx="10781291" cy="13768017"/>
          </a:xfrm>
          <a:prstGeom prst="rect">
            <a:avLst/>
          </a:prstGeom>
          <a:solidFill>
            <a:srgbClr val="C2E4E9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3" name="Google Shape;403;p24"/>
          <p:cNvSpPr/>
          <p:nvPr/>
        </p:nvSpPr>
        <p:spPr>
          <a:xfrm>
            <a:off x="15095061" y="11030482"/>
            <a:ext cx="8039734" cy="15771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Google Shape;447;p24" id="404" name="Google Shape;404;p2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95061" y="6515629"/>
            <a:ext cx="8039734" cy="4520143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24"/>
          <p:cNvSpPr txBox="1"/>
          <p:nvPr/>
        </p:nvSpPr>
        <p:spPr>
          <a:xfrm>
            <a:off x="1168400" y="510539"/>
            <a:ext cx="10753806" cy="164592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ЮНИСЕФ</a:t>
            </a: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 – ИНФОРМАЦИОННАЯ</a:t>
            </a:r>
            <a:endParaRPr b="0" i="0" sz="30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 Light"/>
              <a:buNone/>
            </a:pP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КАМПАНИЯ «ПРОСТО ДЕТИ»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24"/>
          <p:cNvSpPr txBox="1"/>
          <p:nvPr/>
        </p:nvSpPr>
        <p:spPr>
          <a:xfrm>
            <a:off x="1220666" y="3251199"/>
            <a:ext cx="9958792" cy="1003300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rPr b="1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РЕЗУЛЬТАТ:</a:t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rPr b="0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219 ПУБЛИКАЦИЙ</a:t>
            </a:r>
            <a:r>
              <a:rPr b="0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В СМИ, 98% СОДЕРЖАТ УПОМИНАНИЕ ЮНИСЕФ В БЕЛАРУСИ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rPr b="0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И НАЗВАНИЕ КАМПАНИИ;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t/>
            </a:r>
            <a:endParaRPr b="0" i="0" sz="19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rPr b="0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477 ПУБЛИКАЦИЙ</a:t>
            </a:r>
            <a:r>
              <a:rPr b="0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В СОЦИАЛЬНЫХ СЕТЯХ;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t/>
            </a:r>
            <a:endParaRPr b="0" i="0" sz="19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rPr b="0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306 УПОМИНАНИЙ</a:t>
            </a:r>
            <a:r>
              <a:rPr b="0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ХЕШТЕГА #ПРОСТОДЕТИ;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t/>
            </a:r>
            <a:endParaRPr b="0" i="0" sz="19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rPr b="0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20 БЕЛОРУССКИХ КОМПАНИЙ</a:t>
            </a:r>
            <a:r>
              <a:rPr b="0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ПОДДЕРЖАЛИ ЗАПУСК ХЕШТЕГА #ПРОСТОДЕТИ;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t/>
            </a:r>
            <a:endParaRPr b="0" i="0" sz="19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rPr b="0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БОЛЕЕ 40 ЛИДЕРОВ МНЕНИЙ</a:t>
            </a:r>
            <a:r>
              <a:rPr b="0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ПОДДЕРЖАЛИ КАМПАНИЮ;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t/>
            </a:r>
            <a:endParaRPr b="0" i="0" sz="19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rPr b="0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8 292 981 ПОТЕНЦИАЛЬНЫЙ СУММАРНЫЙ ОХВАТ</a:t>
            </a:r>
            <a:r>
              <a:rPr b="0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ВСЕХ ПУБЛИКАЦИЙ В СМИ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rPr b="0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И СОЦИАЛЬНЫХ СЕТЯХ;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t/>
            </a:r>
            <a:endParaRPr b="0" i="0" sz="19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rPr b="0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15 ИНТЕРВЬЮ</a:t>
            </a:r>
            <a:r>
              <a:rPr b="0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С СЕМЬЯМИ РАЗМЕЩЕНО В СМИ, </a:t>
            </a:r>
            <a:r>
              <a:rPr b="1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19 ФОТОРЕПОРТАЖЕЙ;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t/>
            </a:r>
            <a:endParaRPr b="1" i="0" sz="19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rPr b="0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КАМПАНИЯ СТАЛА ФИНАЛИСТОМ МЕЖДУНАРОДНОЙ ПРЕМИИ В СФЕРЕ КОММУНИКАЦИЙ EVENTIADA IPRA GWA 2021 Г;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t/>
            </a:r>
            <a:endParaRPr b="0" i="0" sz="19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rPr b="0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ДОСТИЖЕНИЯ КАМПАНИИ ОТМЕЧЕНЫ UNICEF GLOBAL ANNUAL RESULTS REPORT 2020;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t/>
            </a:r>
            <a:endParaRPr b="0" i="0" sz="19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rPr b="0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УРОК ОБ ИНКЛЮЗИИ ПРОШЕЛ ВО ВСЕХ ШКОЛАХ БЕЛАРУСИ;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t/>
            </a:r>
            <a:endParaRPr b="0" i="0" sz="19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rPr b="0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СОЗДАНЫ И ПРЕДАНЫ В ДЕТСКИЕ ПОЛИКЛИНИКИ БОЛЕЕ 1500 ПЛАКАТОВ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rPr b="0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О ЦЕНТРАХ РАННЕГО ВМЕШАТЕЛЬСТВА;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t/>
            </a:r>
            <a:endParaRPr b="0" i="0" sz="19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rPr b="0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РАЗРАБОТАН ТРЕНИНГ ДЛЯ СМИ И СТУДЕНТОВ «КАК ПИСАТЬ О ДЕТЯХ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900"/>
              <a:buFont typeface="Roboto"/>
              <a:buNone/>
            </a:pPr>
            <a:r>
              <a:rPr b="0" i="0" lang="en-US" sz="19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С ИНВАЛИДНОСТЬЮ?».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444;p24" id="407" name="Google Shape;407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119321" y="11473408"/>
            <a:ext cx="2774252" cy="7675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446;p24" id="408" name="Google Shape;408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0042123" y="11435308"/>
            <a:ext cx="1863249" cy="767545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24"/>
          <p:cNvSpPr txBox="1"/>
          <p:nvPr/>
        </p:nvSpPr>
        <p:spPr>
          <a:xfrm>
            <a:off x="15004398" y="3215631"/>
            <a:ext cx="5893930" cy="1016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5"/>
              </a:buClr>
              <a:buSzPts val="2100"/>
              <a:buFont typeface="Roboto Medium"/>
              <a:buNone/>
            </a:pPr>
            <a:r>
              <a:rPr b="0" i="0" lang="en-US" sz="2100" u="sng" cap="none" strike="noStrike">
                <a:solidFill>
                  <a:srgbClr val="E25835"/>
                </a:solidFill>
                <a:latin typeface="Roboto Medium"/>
                <a:ea typeface="Roboto Medium"/>
                <a:cs typeface="Roboto Medium"/>
                <a:sym typeface="Roboto Medium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Исследования</a:t>
            </a:r>
            <a:r>
              <a:rPr b="0" i="0" lang="en-US" sz="2100" u="none" cap="none" strike="noStrike">
                <a:solidFill>
                  <a:srgbClr val="E25835"/>
                </a:solidFill>
                <a:latin typeface="Roboto Medium"/>
                <a:ea typeface="Roboto Medium"/>
                <a:cs typeface="Roboto Medium"/>
                <a:sym typeface="Roboto Medium"/>
              </a:rPr>
              <a:t> показали, что за год кампании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5"/>
              </a:buClr>
              <a:buSzPts val="2100"/>
              <a:buFont typeface="Roboto Medium"/>
              <a:buNone/>
            </a:pPr>
            <a:r>
              <a:rPr b="0" i="0" lang="en-US" sz="2100" u="none" cap="none" strike="noStrike">
                <a:solidFill>
                  <a:srgbClr val="E25835"/>
                </a:solidFill>
                <a:latin typeface="Roboto Medium"/>
                <a:ea typeface="Roboto Medium"/>
                <a:cs typeface="Roboto Medium"/>
                <a:sym typeface="Roboto Medium"/>
              </a:rPr>
              <a:t>удалось добиться положительной динамики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835"/>
              </a:buClr>
              <a:buSzPts val="2100"/>
              <a:buFont typeface="Roboto Medium"/>
              <a:buNone/>
            </a:pPr>
            <a:r>
              <a:rPr b="0" i="0" lang="en-US" sz="2100" u="none" cap="none" strike="noStrike">
                <a:solidFill>
                  <a:srgbClr val="E25835"/>
                </a:solidFill>
                <a:latin typeface="Roboto Medium"/>
                <a:ea typeface="Roboto Medium"/>
                <a:cs typeface="Roboto Medium"/>
                <a:sym typeface="Roboto Medium"/>
              </a:rPr>
              <a:t>в изменении общественного мнения: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24"/>
          <p:cNvSpPr txBox="1"/>
          <p:nvPr/>
        </p:nvSpPr>
        <p:spPr>
          <a:xfrm>
            <a:off x="15004398" y="4606289"/>
            <a:ext cx="8544317" cy="132842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15733"/>
              </a:buClr>
              <a:buSzPts val="1800"/>
              <a:buFont typeface="Verdana"/>
              <a:buChar char="•"/>
            </a:pPr>
            <a:r>
              <a:rPr b="1" i="0" lang="en-US" sz="1800" u="none" cap="none" strike="noStrike">
                <a:solidFill>
                  <a:srgbClr val="E15733"/>
                </a:solidFill>
                <a:latin typeface="Roboto"/>
                <a:ea typeface="Roboto"/>
                <a:cs typeface="Roboto"/>
                <a:sym typeface="Roboto"/>
              </a:rPr>
              <a:t>на 6 % </a:t>
            </a:r>
            <a:r>
              <a:rPr b="0" i="0" lang="en-US" sz="1800" u="none" cap="none" strike="noStrike">
                <a:solidFill>
                  <a:srgbClr val="E15733"/>
                </a:solidFill>
                <a:latin typeface="Roboto"/>
                <a:ea typeface="Roboto"/>
                <a:cs typeface="Roboto"/>
                <a:sym typeface="Roboto"/>
              </a:rPr>
              <a:t>снизилась доля негативно окрашенных ассоциаций о детях  с инвалидностью;</a:t>
            </a:r>
            <a:endParaRPr b="1" i="0" sz="9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15733"/>
              </a:buClr>
              <a:buSzPts val="1800"/>
              <a:buFont typeface="Verdana"/>
              <a:buChar char="•"/>
            </a:pPr>
            <a:r>
              <a:rPr b="1" i="0" lang="en-US" sz="1800" u="none" cap="none" strike="noStrike">
                <a:solidFill>
                  <a:srgbClr val="E15733"/>
                </a:solidFill>
                <a:latin typeface="Roboto"/>
                <a:ea typeface="Roboto"/>
                <a:cs typeface="Roboto"/>
                <a:sym typeface="Roboto"/>
              </a:rPr>
              <a:t>80 %</a:t>
            </a:r>
            <a:r>
              <a:rPr b="0" i="0" lang="en-US" sz="1800" u="none" cap="none" strike="noStrike">
                <a:solidFill>
                  <a:srgbClr val="E15733"/>
                </a:solidFill>
                <a:latin typeface="Roboto"/>
                <a:ea typeface="Roboto"/>
                <a:cs typeface="Roboto"/>
                <a:sym typeface="Roboto"/>
              </a:rPr>
              <a:t> респондентов согласились с ключевым тезисом кампании, что дети с инвалидностью – это просто дети (показатель вырос на 4 %).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24"/>
          <p:cNvSpPr txBox="1"/>
          <p:nvPr/>
        </p:nvSpPr>
        <p:spPr>
          <a:xfrm>
            <a:off x="23068233" y="12869333"/>
            <a:ext cx="989280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стр. 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5"/>
          <p:cNvSpPr/>
          <p:nvPr/>
        </p:nvSpPr>
        <p:spPr>
          <a:xfrm>
            <a:off x="13621701" y="-26008"/>
            <a:ext cx="10781291" cy="13768017"/>
          </a:xfrm>
          <a:prstGeom prst="rect">
            <a:avLst/>
          </a:prstGeom>
          <a:solidFill>
            <a:srgbClr val="C2E4E9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17" name="Google Shape;417;p25"/>
          <p:cNvSpPr txBox="1"/>
          <p:nvPr/>
        </p:nvSpPr>
        <p:spPr>
          <a:xfrm>
            <a:off x="1220666" y="4778561"/>
            <a:ext cx="11663094" cy="756920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ПЕРИОД: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2012 – 2022 гг.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ЦЕЛЬ ПРОЕКТА: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Продвижение Банка ВТБ как одного из главных меценатов культуры Беларуси, а также популяризация современной белорусской живописи.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BIG IDEA КОММУНИКАЦИИ: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Ежегодная экспозиция работ знаковых художников под открытым небом в г. Минске на пл. Я. Колоса, с 2021 г. – на пешеходной улице Комсомольской. </a:t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В 2020 г. выставка проходила в онлайн-формате и была представлена в виде кубических конструкций на виртуальной площади Я. Колоса на сайте higminsk.by.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Продолжительность экспозиции – 4 месяца.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ДЕТАЛИ РЕАЛИЗАЦИИ:</a:t>
            </a:r>
            <a:endParaRPr b="1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778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200"/>
              <a:buFont typeface="Verdana"/>
              <a:buNone/>
            </a:pPr>
            <a:r>
              <a:t/>
            </a:r>
            <a:endParaRPr b="1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Информационная кампания за 2-3 месяца до начала, включая пресс-мероприятие с представителями Мингорисполкома, Минкультуры, банка ВТБ + пост-релиз о запуске;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Создание аккаунта проекта в социальных сетях;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Открытие выставки в формате городского праздника с приглашением СМИ. Старт онлайн-выставки проходил в формате YouTube-трансляции, во время которой модератор мероприятия, искусствовед Никита Монич провёл виртуальную экскурсию по выставке.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269;p11" id="418" name="Google Shape;41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77030" y="3292868"/>
            <a:ext cx="2502756" cy="8968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457;p25" id="419" name="Google Shape;419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92978" y="897275"/>
            <a:ext cx="7438737" cy="37297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458;p25" id="420" name="Google Shape;420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305678" y="5017849"/>
            <a:ext cx="7411401" cy="37057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459;p25" id="421" name="Google Shape;421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289542" y="9114339"/>
            <a:ext cx="7407366" cy="3703684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25"/>
          <p:cNvSpPr txBox="1"/>
          <p:nvPr/>
        </p:nvSpPr>
        <p:spPr>
          <a:xfrm>
            <a:off x="23068233" y="12869333"/>
            <a:ext cx="989280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стр. 25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25"/>
          <p:cNvSpPr txBox="1"/>
          <p:nvPr/>
        </p:nvSpPr>
        <p:spPr>
          <a:xfrm>
            <a:off x="1168400" y="510539"/>
            <a:ext cx="11611242" cy="164592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БАНК ВТБ </a:t>
            </a: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– КУЛЬТУРНЫЙ ПРОЕКТ</a:t>
            </a:r>
            <a:endParaRPr b="0" i="0" sz="30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 Light"/>
              <a:buNone/>
            </a:pP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«ХУДОЖНИК И ГОРОД»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6"/>
          <p:cNvSpPr/>
          <p:nvPr/>
        </p:nvSpPr>
        <p:spPr>
          <a:xfrm>
            <a:off x="13621701" y="-26008"/>
            <a:ext cx="10781291" cy="13768017"/>
          </a:xfrm>
          <a:prstGeom prst="rect">
            <a:avLst/>
          </a:prstGeom>
          <a:solidFill>
            <a:srgbClr val="C2E4E9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9" name="Google Shape;429;p26"/>
          <p:cNvSpPr txBox="1"/>
          <p:nvPr/>
        </p:nvSpPr>
        <p:spPr>
          <a:xfrm>
            <a:off x="1168400" y="510539"/>
            <a:ext cx="11611242" cy="164592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БАНК ВТБ </a:t>
            </a: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– КУЛЬТУРНЫЙ ПРОЕКТ</a:t>
            </a:r>
            <a:endParaRPr b="0" i="0" sz="30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 Light"/>
              <a:buNone/>
            </a:pP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«ХУДОЖНИК И ГОРОД»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26"/>
          <p:cNvSpPr txBox="1"/>
          <p:nvPr/>
        </p:nvSpPr>
        <p:spPr>
          <a:xfrm>
            <a:off x="1220666" y="4800599"/>
            <a:ext cx="10427823" cy="5892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РЕЗУЛЬТАТ:</a:t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БОЛЕЕ 1200 ПУБЛИКАЦИЙ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ЗА ВСЕ ВРЕМЯ РЕАЛИЗАЦИИ ПРОЕКТА, В ТОМ ЧИСЛЕ БОЛЕЕ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250 ПУБЛИКАЦИЙ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ЕЖЕГОДНО О ПРОЕКТЕ С УПОМИНАНИЕМ ГЕНЕРАЛЬНОГО ПАРТНЕРА ПРОЕКТА БАНКА ВТБ;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ЕЖЕГОДНЫЙ ВЫХОД ТЕЛЕСЮЖЕТОВ О ВЫСТАВКЕ НА ВСЕХ РЕСПУБЛИКАНСКИХ ТЕЛЕКАНАЛАХ: БГТРК, МИР, СТВ, ОНТ;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81 ХУДОЖНИК, РАБОТЫ КОТОРЫХ БЫЛИ ЭКСПОНИРОВАНЫ ЗА ПЕРИОД ПРОВЕДЕНИЯ ВЫСТАВКИ;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БОЛЕЕ 200 ПУБЛИКАЦИЙ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В СОЦИАЛЬНЫХ СЕТЯХ;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ЕЖЕГОДНО ВЫСТАВКУ ПОСЕЩАЛИ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БОЛЕЕ 2 000 000 ЧЕЛОВЕК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469;p26" id="431" name="Google Shape;43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11185" y="844174"/>
            <a:ext cx="5402749" cy="3737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470;p26" id="432" name="Google Shape;432;p26"/>
          <p:cNvPicPr preferRelativeResize="0"/>
          <p:nvPr/>
        </p:nvPicPr>
        <p:blipFill rotWithShape="1">
          <a:blip r:embed="rId4">
            <a:alphaModFix/>
          </a:blip>
          <a:srcRect b="0" l="0" r="0" t="4543"/>
          <a:stretch/>
        </p:blipFill>
        <p:spPr>
          <a:xfrm>
            <a:off x="16320254" y="4883656"/>
            <a:ext cx="5402590" cy="37444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471;p26" id="433" name="Google Shape;433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301780" y="8929703"/>
            <a:ext cx="5402748" cy="3942123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26"/>
          <p:cNvSpPr txBox="1"/>
          <p:nvPr/>
        </p:nvSpPr>
        <p:spPr>
          <a:xfrm>
            <a:off x="23068233" y="12869333"/>
            <a:ext cx="989280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стр. 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27"/>
          <p:cNvSpPr txBox="1"/>
          <p:nvPr/>
        </p:nvSpPr>
        <p:spPr>
          <a:xfrm>
            <a:off x="1117600" y="10109330"/>
            <a:ext cx="10164699" cy="2590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9000"/>
              <a:buFont typeface="Arial"/>
              <a:buNone/>
            </a:pPr>
            <a:r>
              <a:rPr b="0" i="0" lang="en-US" sz="9000" u="none" cap="none" strike="noStrike">
                <a:solidFill>
                  <a:srgbClr val="CAF9C0"/>
                </a:solidFill>
                <a:latin typeface="Arial"/>
                <a:ea typeface="Arial"/>
                <a:cs typeface="Arial"/>
                <a:sym typeface="Arial"/>
              </a:rPr>
              <a:t>PR- И МЕДИЙНЫЕ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9000"/>
              <a:buFont typeface="Arial"/>
              <a:buNone/>
            </a:pPr>
            <a:r>
              <a:rPr b="0" i="0" lang="en-US" sz="9000" u="none" cap="none" strike="noStrike">
                <a:solidFill>
                  <a:srgbClr val="CAF9C0"/>
                </a:solidFill>
                <a:latin typeface="Arial"/>
                <a:ea typeface="Arial"/>
                <a:cs typeface="Arial"/>
                <a:sym typeface="Arial"/>
              </a:rPr>
              <a:t>ПРОЕКТЫ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" id="440" name="Google Shape;44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129412" y="666356"/>
            <a:ext cx="994371" cy="775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8"/>
          <p:cNvSpPr/>
          <p:nvPr/>
        </p:nvSpPr>
        <p:spPr>
          <a:xfrm>
            <a:off x="13621701" y="-26008"/>
            <a:ext cx="10781291" cy="13768017"/>
          </a:xfrm>
          <a:prstGeom prst="rect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Google Shape;492;p28" id="446" name="Google Shape;44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073979" y="7397633"/>
            <a:ext cx="8051485" cy="40257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493;p28" id="447" name="Google Shape;44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77154" y="2292623"/>
            <a:ext cx="8075550" cy="4112089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28"/>
          <p:cNvSpPr txBox="1"/>
          <p:nvPr/>
        </p:nvSpPr>
        <p:spPr>
          <a:xfrm>
            <a:off x="1220666" y="4755701"/>
            <a:ext cx="11663094" cy="647192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ПЕРИОД: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сентябрь 2022 г.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ЦЕЛЬ ПРОЕКТА: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Нестандартно рассказать жителям Могилева об открытии нового отделения Paritetbank.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ИДЕЯ: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История спасенного рыжего котенка, который ищет новых хозяев.</a:t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ДЕТАЛИ РЕАЛИЗАЦИИ:</a:t>
            </a:r>
            <a:endParaRPr b="1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778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200"/>
              <a:buFont typeface="Verdana"/>
              <a:buNone/>
            </a:pPr>
            <a:r>
              <a:t/>
            </a:r>
            <a:endParaRPr b="1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Медиаосвещение через местные СМИ и соцсети Могилёва, а также топовые ресурсы (Onliner.by, БелТА регионы). Было 2 информационные волны: анонсирование открытия нового отделения Paritetbank и точечное по факту открытия.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Для усиления коммуникации в популярном у могилевчан Instagram-аккаунте @slivkiby_mogilev освещали открытие отделения, вовлекали людей историей котика, придумывали вместе с подписчиками имя, искали хозяев и делились эксклюзивными кадрами с праздничного открытия.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Хозяйкой для котика стала сотрудница Paritetbank.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278;p11" id="449" name="Google Shape;449;p28"/>
          <p:cNvPicPr preferRelativeResize="0"/>
          <p:nvPr/>
        </p:nvPicPr>
        <p:blipFill rotWithShape="1">
          <a:blip r:embed="rId5">
            <a:alphaModFix/>
          </a:blip>
          <a:srcRect b="39400" l="0" r="0" t="0"/>
          <a:stretch/>
        </p:blipFill>
        <p:spPr>
          <a:xfrm>
            <a:off x="539295" y="1330029"/>
            <a:ext cx="4879004" cy="2956626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28"/>
          <p:cNvSpPr txBox="1"/>
          <p:nvPr/>
        </p:nvSpPr>
        <p:spPr>
          <a:xfrm>
            <a:off x="23068233" y="12869333"/>
            <a:ext cx="989280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стр. 28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28"/>
          <p:cNvSpPr txBox="1"/>
          <p:nvPr/>
        </p:nvSpPr>
        <p:spPr>
          <a:xfrm>
            <a:off x="1168400" y="497839"/>
            <a:ext cx="11489482" cy="164592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ПАРИТЕТБАНК </a:t>
            </a: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– ОТКРЫТИЕ</a:t>
            </a:r>
            <a:endParaRPr b="0" i="0" sz="30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 Light"/>
              <a:buNone/>
            </a:pP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НОВОГО ОТДЕЛЕНИЯ В МОГИЛЁВЕ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9"/>
          <p:cNvSpPr/>
          <p:nvPr/>
        </p:nvSpPr>
        <p:spPr>
          <a:xfrm>
            <a:off x="13621701" y="-26008"/>
            <a:ext cx="10781291" cy="13768017"/>
          </a:xfrm>
          <a:prstGeom prst="rect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Google Shape;503;p29" id="457" name="Google Shape;45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071725" y="2285953"/>
            <a:ext cx="8086408" cy="40134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502;p29" id="458" name="Google Shape;458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71725" y="7388902"/>
            <a:ext cx="8086408" cy="404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29"/>
          <p:cNvSpPr txBox="1"/>
          <p:nvPr/>
        </p:nvSpPr>
        <p:spPr>
          <a:xfrm>
            <a:off x="1220666" y="4790439"/>
            <a:ext cx="10427823" cy="662432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РЕЗУЛЬТАТ:</a:t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ПО СМИ И СОЦСЕТЯМ: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1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33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 ПУБЛИКАЦИИ НОВОСТИ В СМИ И СОЦИАЛЬНЫХ СЕТЯХ;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 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78%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 УПОМИНАНИЙ PARITETBANK В СМИ И СОЦИАЛЬНЫХ СЕТЯХ;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 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2 209 450 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СУММАРНЫЙ ОХВАТ МЕДИАКАМПАНИИ В СМИ И СОЦИАЛЬНЫХ СЕТЯХ.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ПО СПЕЦПРОЕКТУ С INSTAGRAM-АККАУНТОМ @SLIVKIBY_MOGILEV: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1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 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63 639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 – СУММАРНЫЙ ОХВАТ STORIES В INSTAGRAM-АККАУНТЕ @SLIVKIBY_MOGILEV;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 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95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 НАЖАТИЙ ПО НАКЛЕЙКЕ @PARITETBANKBELARUS ЧЕРЕЗ STORIES.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29"/>
          <p:cNvSpPr txBox="1"/>
          <p:nvPr/>
        </p:nvSpPr>
        <p:spPr>
          <a:xfrm>
            <a:off x="1168400" y="497839"/>
            <a:ext cx="11489482" cy="164592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ПАРИТЕТБАНК </a:t>
            </a: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– ОТКРЫТИЕ</a:t>
            </a:r>
            <a:endParaRPr b="0" i="0" sz="30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 Light"/>
              <a:buNone/>
            </a:pP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НОВОГО ОТДЕЛЕНИЯ В МОГИЛЁВЕ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29"/>
          <p:cNvSpPr txBox="1"/>
          <p:nvPr/>
        </p:nvSpPr>
        <p:spPr>
          <a:xfrm>
            <a:off x="23068233" y="12869333"/>
            <a:ext cx="989280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стр. 29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30"/>
          <p:cNvSpPr/>
          <p:nvPr/>
        </p:nvSpPr>
        <p:spPr>
          <a:xfrm>
            <a:off x="13621701" y="-26008"/>
            <a:ext cx="10781291" cy="13768017"/>
          </a:xfrm>
          <a:prstGeom prst="rect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7" name="Google Shape;467;p30"/>
          <p:cNvSpPr txBox="1"/>
          <p:nvPr/>
        </p:nvSpPr>
        <p:spPr>
          <a:xfrm>
            <a:off x="1168400" y="510539"/>
            <a:ext cx="9292004" cy="164592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FIX PRICE </a:t>
            </a: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–</a:t>
            </a:r>
            <a:endParaRPr b="0" i="0" sz="30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 Light"/>
              <a:buNone/>
            </a:pP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PR-ПРОДВИЖЕНИЕ БРЕНДА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30"/>
          <p:cNvSpPr txBox="1"/>
          <p:nvPr/>
        </p:nvSpPr>
        <p:spPr>
          <a:xfrm>
            <a:off x="1220666" y="4811581"/>
            <a:ext cx="11603297" cy="610616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ПЕРИОД: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январь - декабрь 2022 г.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ЦЕЛЬ ПРОЕКТА: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Повысить узнаваемость бренда, увеличить лояльность потребителей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к нему и выйти на новую целевую аудиторию без потери нынешней.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Решение: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Годовая PR-стратегия, включающая продвижение с помощью блогеров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в Instagram и СМИ.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ДЕТАЛИ РЕАЛИЗАЦИИ:</a:t>
            </a:r>
            <a:endParaRPr b="1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778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200"/>
              <a:buFont typeface="Verdana"/>
              <a:buNone/>
            </a:pPr>
            <a:r>
              <a:t/>
            </a:r>
            <a:endParaRPr b="1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В Instagram-аккаунтах блогеры нативно делились интересными находками и покупками из магазина. В начале каждого месяца мы предлагали пул блогеров разной тематики (лайфстайл, бьюти, родительство, блоги с обзорами, food-блогеры и др). Основной формат подачи информации – пост + серия историй.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В СМИ выходили полезные подборки по поиску и выбору подарков, а также статьи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на актуальные темы в зависимости от сезона года. Привлекались популярные онлайн издания, такие как Blizko.by, Obzoor.by, Slivki.by.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273;p11" id="469" name="Google Shape;46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70993" y="3251363"/>
            <a:ext cx="3286939" cy="8180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511;p30" id="470" name="Google Shape;470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72636" y="4836853"/>
            <a:ext cx="8084586" cy="4042294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30"/>
          <p:cNvSpPr txBox="1"/>
          <p:nvPr/>
        </p:nvSpPr>
        <p:spPr>
          <a:xfrm>
            <a:off x="23068233" y="12869333"/>
            <a:ext cx="989280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стр. 30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31"/>
          <p:cNvSpPr/>
          <p:nvPr/>
        </p:nvSpPr>
        <p:spPr>
          <a:xfrm>
            <a:off x="13621701" y="-26008"/>
            <a:ext cx="10781291" cy="13768017"/>
          </a:xfrm>
          <a:prstGeom prst="rect">
            <a:avLst/>
          </a:prstGeom>
          <a:solidFill>
            <a:srgbClr val="CAF9C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7" name="Google Shape;477;p31"/>
          <p:cNvSpPr txBox="1"/>
          <p:nvPr/>
        </p:nvSpPr>
        <p:spPr>
          <a:xfrm>
            <a:off x="1220666" y="4803139"/>
            <a:ext cx="10781289" cy="662432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РЕЗУЛЬТАТ:</a:t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ЗА ГОД РЕАЛИЗАЦИИ ПРОЕКТА: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1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ВЫШЛО 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439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 ПУБЛИКАЦИЙ В INSTAGRAM У БЛОГЕРОВ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(37 ПОСТОВ И 402 STORIES)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, В КОТОРЫХ ПОЛУЧИЛИ: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1832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 ПЕРЕХОДОВ В АККАУНТ </a:t>
            </a:r>
            <a:r>
              <a:rPr b="0" i="0" lang="en-US" sz="2100" u="sng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@FIXPRICE.BELARUS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4000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 ПЕРЕХОДОВ НА САЙТ </a:t>
            </a:r>
            <a:r>
              <a:rPr b="0" i="0" lang="en-US" sz="2100" u="sng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FIX-PRICE.BY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79 726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 ЛАЙКОВ НА ПУБЛИКАЦИИ У БЛОГЕРОВ;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4 114 315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 СУММАРНЫЙ ОХВАТ ПОЛЬЗОВАТЕЛЕЙ У БЛОГЕРОВ.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ВЫШЛО 8 СПЕЦМАТЕРИАЛОВ В СМИ СО 100% УПОМИНАНИЕМ FIX PRICE,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В КОТОРЫХ: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1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47 900+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 СУММАРНОЕ КОЛИЧЕСТВО ПРОСМОТРОВ СТАТЕЙ В СМИ;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408 028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 СУММАРНЫЙ ОХВАТ ПО СМИ.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31"/>
          <p:cNvSpPr txBox="1"/>
          <p:nvPr/>
        </p:nvSpPr>
        <p:spPr>
          <a:xfrm>
            <a:off x="1168400" y="497839"/>
            <a:ext cx="9292004" cy="164592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FIX PRICE </a:t>
            </a: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–</a:t>
            </a:r>
            <a:endParaRPr b="0" i="0" sz="30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 Light"/>
              <a:buNone/>
            </a:pP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PR-ПРОДВИЖЕНИЕ БРЕНДА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521;p31" id="479" name="Google Shape;479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63030" y="2402905"/>
            <a:ext cx="8084584" cy="40422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522;p31" id="480" name="Google Shape;480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977079" y="7270802"/>
            <a:ext cx="8084584" cy="4042294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1"/>
          <p:cNvSpPr txBox="1"/>
          <p:nvPr/>
        </p:nvSpPr>
        <p:spPr>
          <a:xfrm>
            <a:off x="23068233" y="12869333"/>
            <a:ext cx="989280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стр. 31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32"/>
          <p:cNvSpPr txBox="1"/>
          <p:nvPr/>
        </p:nvSpPr>
        <p:spPr>
          <a:xfrm>
            <a:off x="1117600" y="11576175"/>
            <a:ext cx="10993500" cy="14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9000"/>
              <a:buFont typeface="Arial"/>
              <a:buNone/>
            </a:pPr>
            <a:r>
              <a:rPr b="0" i="0" lang="en-US" sz="9000" u="none" cap="none" strike="noStrike">
                <a:solidFill>
                  <a:srgbClr val="CAF9C0"/>
                </a:solidFill>
                <a:latin typeface="Arial"/>
                <a:ea typeface="Arial"/>
                <a:cs typeface="Arial"/>
                <a:sym typeface="Arial"/>
              </a:rPr>
              <a:t>DIGITAL-ПРОЕКТЫ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Изображение" id="487" name="Google Shape;48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129412" y="666356"/>
            <a:ext cx="994371" cy="775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g2b1f177a963_2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8275" y="2277175"/>
            <a:ext cx="2635625" cy="3021175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g2b1f177a963_2_0"/>
          <p:cNvSpPr/>
          <p:nvPr/>
        </p:nvSpPr>
        <p:spPr>
          <a:xfrm>
            <a:off x="13621701" y="-26008"/>
            <a:ext cx="10781400" cy="13767900"/>
          </a:xfrm>
          <a:prstGeom prst="rect">
            <a:avLst/>
          </a:prstGeom>
          <a:solidFill>
            <a:srgbClr val="F7D0C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4" name="Google Shape;494;g2b1f177a963_2_0"/>
          <p:cNvSpPr txBox="1"/>
          <p:nvPr/>
        </p:nvSpPr>
        <p:spPr>
          <a:xfrm>
            <a:off x="1168400" y="510539"/>
            <a:ext cx="10606500" cy="238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ЮККИ </a:t>
            </a: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– ЗАПУСК БРЕНДА МОРОЖЕНОГО НА РЫНОК ИЗРАИЛЯ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g2b1f177a963_2_0"/>
          <p:cNvSpPr txBox="1"/>
          <p:nvPr/>
        </p:nvSpPr>
        <p:spPr>
          <a:xfrm>
            <a:off x="23068233" y="12869333"/>
            <a:ext cx="989400" cy="4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стр. 35</a:t>
            </a:r>
            <a:endParaRPr b="1" i="0" sz="21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6" name="Google Shape;496;g2b1f177a963_2_0"/>
          <p:cNvSpPr txBox="1"/>
          <p:nvPr/>
        </p:nvSpPr>
        <p:spPr>
          <a:xfrm>
            <a:off x="1220666" y="4976681"/>
            <a:ext cx="11855100" cy="70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ПЕРИОД: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июнь 2023 г.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ЦЕЛЬ ПРОЕКТА: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Запустить бренд мороженого Юкки на новый рынок через создание рекламной коммуникации и её продвижения с помощью инструментов digital.</a:t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РЕШЕНИЕ: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Запуск бренда в соцсетях и его продвижение через таргетированную рекламу, инфлюенсеров и розыгрыши.</a:t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ДЕТАЛИ РЕАЛИЗАЦИИ:</a:t>
            </a:r>
            <a:endParaRPr b="1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778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200"/>
              <a:buFont typeface="Verdana"/>
              <a:buNone/>
            </a:pPr>
            <a:r>
              <a:t/>
            </a:r>
            <a:endParaRPr b="1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619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Char char="●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Разработали рекламный слоган и Big Idea «PERFECT MATCH», под которую создали комплексный гайд по ведению социальных сетей (фирменный визуальный стиль, тональность коммуникации, направления контента);</a:t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19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Char char="●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Провели креативную фотосессию продукта и разработали ключевые визуалы для рекламного размещения как в офлайн, так и в онлайн формате;</a:t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6195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Char char="●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Предложили инфлюенсеров к сотрудничеству и форматы взаимодействия с ними.</a:t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97" name="Google Shape;497;g2b1f177a963_2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777888" y="1263853"/>
            <a:ext cx="8469026" cy="474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g2b1f177a963_2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777903" y="6277022"/>
            <a:ext cx="8469025" cy="5987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2b1f177a963_2_9"/>
          <p:cNvSpPr/>
          <p:nvPr/>
        </p:nvSpPr>
        <p:spPr>
          <a:xfrm>
            <a:off x="13621701" y="-26008"/>
            <a:ext cx="10781400" cy="13767900"/>
          </a:xfrm>
          <a:prstGeom prst="rect">
            <a:avLst/>
          </a:prstGeom>
          <a:solidFill>
            <a:srgbClr val="F7D0C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4" name="Google Shape;504;g2b1f177a963_2_9"/>
          <p:cNvSpPr txBox="1"/>
          <p:nvPr/>
        </p:nvSpPr>
        <p:spPr>
          <a:xfrm>
            <a:off x="1220666" y="4808220"/>
            <a:ext cx="11066400" cy="391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РЕЗУЛЬТАТ:</a:t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30+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– СУММАРНОЕ КОЛИЧЕСТВО УПОМИНАНИЙ ЗА ПЕРВЫЙ МЕСЯЦ ЗАПУСКА В АККАУНТАХ БЛОГЕРОВ, ИНФЛЮЕНСЕРОВ, ПОДПИСЧИКОВ;</a:t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5740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– КОЛИЧЕСТВО ПОДПИСЧИКОВ В INSTAGRAM-АККАУНТЕ;</a:t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685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– КОЛИЧЕСТВО ПОДПИСЧИКОВ В FACEBOOK-ГРУППЕ;</a:t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g2b1f177a963_2_9"/>
          <p:cNvSpPr txBox="1"/>
          <p:nvPr/>
        </p:nvSpPr>
        <p:spPr>
          <a:xfrm>
            <a:off x="1168400" y="510539"/>
            <a:ext cx="10606500" cy="238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ЮККИ </a:t>
            </a: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– ЗАПУСК БРЕНДА МОРОЖЕНОГО НА РЫНОК ИЗРАИЛЯ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g2b1f177a963_2_9"/>
          <p:cNvSpPr txBox="1"/>
          <p:nvPr/>
        </p:nvSpPr>
        <p:spPr>
          <a:xfrm>
            <a:off x="23068233" y="12869333"/>
            <a:ext cx="989400" cy="4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стр. 36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7" name="Google Shape;507;g2b1f177a963_2_9"/>
          <p:cNvPicPr preferRelativeResize="0"/>
          <p:nvPr/>
        </p:nvPicPr>
        <p:blipFill rotWithShape="1">
          <a:blip r:embed="rId3">
            <a:alphaModFix/>
          </a:blip>
          <a:srcRect b="3269" l="0" r="0" t="-3269"/>
          <a:stretch/>
        </p:blipFill>
        <p:spPr>
          <a:xfrm>
            <a:off x="14623791" y="699627"/>
            <a:ext cx="8777225" cy="6202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g2b1f177a963_2_9"/>
          <p:cNvPicPr preferRelativeResize="0"/>
          <p:nvPr/>
        </p:nvPicPr>
        <p:blipFill rotWithShape="1">
          <a:blip r:embed="rId4">
            <a:alphaModFix/>
          </a:blip>
          <a:srcRect b="0" l="0" r="0" t="3687"/>
          <a:stretch/>
        </p:blipFill>
        <p:spPr>
          <a:xfrm>
            <a:off x="14623800" y="6902050"/>
            <a:ext cx="8777225" cy="5973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5"/>
          <p:cNvSpPr/>
          <p:nvPr/>
        </p:nvSpPr>
        <p:spPr>
          <a:xfrm>
            <a:off x="13621701" y="-26008"/>
            <a:ext cx="10781291" cy="13768017"/>
          </a:xfrm>
          <a:prstGeom prst="rect">
            <a:avLst/>
          </a:prstGeom>
          <a:solidFill>
            <a:srgbClr val="F7D0C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4" name="Google Shape;514;p35"/>
          <p:cNvSpPr txBox="1"/>
          <p:nvPr/>
        </p:nvSpPr>
        <p:spPr>
          <a:xfrm>
            <a:off x="1168400" y="510550"/>
            <a:ext cx="11907300" cy="182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Минский завод игристых вин</a:t>
            </a:r>
            <a:endParaRPr b="1" i="0" sz="5500" u="none" cap="none" strike="noStrike">
              <a:solidFill>
                <a:srgbClr val="E2583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TIKTOK-АККАУНТ</a:t>
            </a:r>
            <a:endParaRPr b="0" i="0" sz="30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 Light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35"/>
          <p:cNvSpPr txBox="1"/>
          <p:nvPr/>
        </p:nvSpPr>
        <p:spPr>
          <a:xfrm>
            <a:off x="1220675" y="2585124"/>
            <a:ext cx="11855100" cy="86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ПЕРИОД: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июль 2021 – февраль 2022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2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2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ЧТО ПРОДВИГАЕМ:</a:t>
            </a:r>
            <a:endParaRPr b="1" i="0" sz="2200" u="none" cap="none" strike="noStrik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2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Коммерческий канал в TikTok – эффективный современный инструмент для продвижения бренда. В аккаунте Минского завода игристых вин </a:t>
            </a:r>
            <a:r>
              <a:rPr b="0" i="0" lang="en-US" sz="2200" u="none" cap="none" strike="noStrike">
                <a:solidFill>
                  <a:srgbClr val="428BCA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@wines.by</a:t>
            </a:r>
            <a:r>
              <a:rPr b="0" i="0" lang="en-US" sz="22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 в коротких трендовых видеороликах нативно продвигалась продукция клиента. Ежемесячно клиент актуализировал пожелания по продуктам, которые должны были попасть в фокус внимания целевой аудитории. Для создания контента привлекались актеры (профессиональные бармены), разрабатывались сценарии, производилась съемка, монтаж и регулярный постинг роликов в аккануте </a:t>
            </a:r>
            <a:r>
              <a:rPr b="0" i="0" lang="en-US" sz="2200" u="none" cap="none" strike="noStrike">
                <a:solidFill>
                  <a:srgbClr val="428BCA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@wines.by</a:t>
            </a:r>
            <a:r>
              <a:rPr b="0" i="0" lang="en-US" sz="22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b="0" i="0" sz="2200" u="none" cap="none" strike="noStrik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ЗАДАЧА</a:t>
            </a:r>
            <a:endParaRPr b="1" i="0" sz="2000" u="none" cap="none" strike="noStrik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Roboto"/>
              <a:buChar char="●"/>
            </a:pPr>
            <a:r>
              <a:rPr b="0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разработать концепцию ведения аккаунта, стиль видеоконтента (экспертный и развлекательный);</a:t>
            </a:r>
            <a:endParaRPr b="0" i="0" sz="2000" u="none" cap="none" strike="noStrik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Roboto"/>
              <a:buChar char="●"/>
            </a:pPr>
            <a:r>
              <a:rPr b="0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подобрать 2 героев аккаунта – актеров со знанием барменского дела – согласно пожеланиям клиента (возраст 20-27, современность, артистичность);</a:t>
            </a:r>
            <a:endParaRPr b="0" i="0" sz="2000" u="none" cap="none" strike="noStrik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000"/>
              <a:buFont typeface="Roboto"/>
              <a:buChar char="●"/>
            </a:pPr>
            <a:r>
              <a:rPr b="0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следить за трендами, создавать и постить регулярный видеоконтент, который будет привлекать новых подписчиков в аккаунт</a:t>
            </a:r>
            <a:endParaRPr b="0" i="0" sz="2000" u="none" cap="none" strike="noStrik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ИДЕЯ</a:t>
            </a:r>
            <a:endParaRPr b="1" i="0" sz="2000" u="none" cap="none" strike="noStrik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Нестандартно нативно продвинуть продукцию клиента в формате видеоконтента для TikTok.</a:t>
            </a:r>
            <a:endParaRPr b="0" i="0" sz="2000" u="none" cap="none" strike="noStrik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1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6" name="Google Shape;516;p35"/>
          <p:cNvSpPr txBox="1"/>
          <p:nvPr/>
        </p:nvSpPr>
        <p:spPr>
          <a:xfrm>
            <a:off x="23068233" y="12869333"/>
            <a:ext cx="989280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стр. 35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7" name="Google Shape;517;p35"/>
          <p:cNvPicPr preferRelativeResize="0"/>
          <p:nvPr/>
        </p:nvPicPr>
        <p:blipFill rotWithShape="1">
          <a:blip r:embed="rId5">
            <a:alphaModFix/>
          </a:blip>
          <a:srcRect b="0" l="0" r="49532" t="0"/>
          <a:stretch/>
        </p:blipFill>
        <p:spPr>
          <a:xfrm>
            <a:off x="15769350" y="2186625"/>
            <a:ext cx="6946299" cy="688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2a7390248f0_0_15"/>
          <p:cNvSpPr/>
          <p:nvPr/>
        </p:nvSpPr>
        <p:spPr>
          <a:xfrm>
            <a:off x="13621701" y="-26008"/>
            <a:ext cx="10781400" cy="13767900"/>
          </a:xfrm>
          <a:prstGeom prst="rect">
            <a:avLst/>
          </a:prstGeom>
          <a:solidFill>
            <a:srgbClr val="F7D0C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3" name="Google Shape;523;g2a7390248f0_0_15"/>
          <p:cNvSpPr txBox="1"/>
          <p:nvPr/>
        </p:nvSpPr>
        <p:spPr>
          <a:xfrm>
            <a:off x="1168400" y="510550"/>
            <a:ext cx="11907300" cy="182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Минский завод игристых вин</a:t>
            </a:r>
            <a:endParaRPr b="1" i="0" sz="5500" u="none" cap="none" strike="noStrike">
              <a:solidFill>
                <a:srgbClr val="E25834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TIKTOK-АККАУНТ</a:t>
            </a:r>
            <a:endParaRPr b="0" i="0" sz="30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 Light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g2a7390248f0_0_15"/>
          <p:cNvSpPr txBox="1"/>
          <p:nvPr/>
        </p:nvSpPr>
        <p:spPr>
          <a:xfrm>
            <a:off x="1220675" y="2585124"/>
            <a:ext cx="11855100" cy="1036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ИДЕЯ</a:t>
            </a:r>
            <a:endParaRPr b="1" i="0" sz="2000" u="none" cap="none" strike="noStrik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Нестандартно нативно продвинуть продукцию клиента в формате видеоконтента для TikTok.</a:t>
            </a:r>
            <a:endParaRPr b="0" i="0" sz="2000" u="none" cap="none" strike="noStrik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РЕАЛИЗАЦИЯ</a:t>
            </a:r>
            <a:endParaRPr b="1" i="0" sz="2000" u="none" cap="none" strike="noStrik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Мы предложили клиенту при ведении аккаунта делать акцент на развлекательные и эксперные видео. Развлекательные видео позволили нам быть в тренде, создавая ролики под трендовые звуки. Экспертный контент  активно привлекал новых подписчиков, которым интересна тема винного этикета, правил употребления алкогольных напитков, занимательные факты о вине и коктейлях.</a:t>
            </a:r>
            <a:endParaRPr b="0" i="0" sz="2000" u="none" cap="none" strike="noStrik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В качестве героев аккаунта @wines.by нами были предложены и согласованы 2 профессиональных бармена (парень и девушка), которые соответствовали портрету ЦА бренда.</a:t>
            </a:r>
            <a:endParaRPr b="0" i="0" sz="2000" u="none" cap="none" strike="noStrik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Съемки видеороликов производились в студийных и барных пространствах.</a:t>
            </a:r>
            <a:endParaRPr b="0" i="0" sz="2000" u="none" cap="none" strike="noStrik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Мы предложили клиенту оптимальный формат ведения аккаунта – 15 роликов в месяц (график постинга – через день).</a:t>
            </a:r>
            <a:endParaRPr b="0" i="0" sz="2000" u="none" cap="none" strike="noStrik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Таким образом, ежемесячно клиент получал от агентства 15 трендовых сценариев, съемка и монтаж согласно утвержденным сюжетам и регулярный постинг в аккаунте с модерированием комментариев.</a:t>
            </a:r>
            <a:endParaRPr b="0" i="0" sz="2000" u="none" cap="none" strike="noStrik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РЕЗУЛЬТАТ</a:t>
            </a:r>
            <a:endParaRPr b="1" i="0" sz="2000" u="none" cap="none" strike="noStrik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За 8 месяцев ведения аккаунта мы получили следующие результаты:</a:t>
            </a:r>
            <a:endParaRPr b="1" i="0" sz="2000" u="none" cap="none" strike="noStrik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— </a:t>
            </a:r>
            <a:r>
              <a:rPr b="1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750 000+</a:t>
            </a:r>
            <a:r>
              <a:rPr b="0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 просмотров созданных видео</a:t>
            </a:r>
            <a:endParaRPr b="0" i="0" sz="2000" u="none" cap="none" strike="noStrik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— </a:t>
            </a:r>
            <a:r>
              <a:rPr b="1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340 000</a:t>
            </a:r>
            <a:r>
              <a:rPr b="0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 просмотров топового видео</a:t>
            </a:r>
            <a:endParaRPr b="0" i="0" sz="2000" u="none" cap="none" strike="noStrik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— </a:t>
            </a:r>
            <a:r>
              <a:rPr b="1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17 500</a:t>
            </a:r>
            <a:r>
              <a:rPr b="0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 лайков на созданные видео</a:t>
            </a:r>
            <a:endParaRPr b="0" i="0" sz="2000" u="none" cap="none" strike="noStrik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— </a:t>
            </a:r>
            <a:r>
              <a:rPr b="1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19 000+</a:t>
            </a:r>
            <a:r>
              <a:rPr b="0" i="0" lang="en-US" sz="2000" u="none" cap="none" strike="noStrike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 подписчиков аккаунта</a:t>
            </a:r>
            <a:endParaRPr b="0" i="0" sz="2000" u="none" cap="none" strike="noStrik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33333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1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5" name="Google Shape;525;g2a7390248f0_0_15"/>
          <p:cNvSpPr txBox="1"/>
          <p:nvPr/>
        </p:nvSpPr>
        <p:spPr>
          <a:xfrm>
            <a:off x="23068233" y="12869333"/>
            <a:ext cx="989400" cy="4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стр. 35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6" name="Google Shape;526;g2a7390248f0_0_15"/>
          <p:cNvPicPr preferRelativeResize="0"/>
          <p:nvPr/>
        </p:nvPicPr>
        <p:blipFill rotWithShape="1">
          <a:blip r:embed="rId3">
            <a:alphaModFix/>
          </a:blip>
          <a:srcRect b="0" l="48636" r="0" t="0"/>
          <a:stretch/>
        </p:blipFill>
        <p:spPr>
          <a:xfrm>
            <a:off x="15686250" y="2729450"/>
            <a:ext cx="7691400" cy="7487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2a7390248f0_0_0"/>
          <p:cNvSpPr/>
          <p:nvPr/>
        </p:nvSpPr>
        <p:spPr>
          <a:xfrm>
            <a:off x="13621701" y="-26008"/>
            <a:ext cx="10781400" cy="13767900"/>
          </a:xfrm>
          <a:prstGeom prst="rect">
            <a:avLst/>
          </a:prstGeom>
          <a:solidFill>
            <a:srgbClr val="F7D0C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2" name="Google Shape;532;g2a7390248f0_0_0"/>
          <p:cNvSpPr txBox="1"/>
          <p:nvPr/>
        </p:nvSpPr>
        <p:spPr>
          <a:xfrm>
            <a:off x="1168400" y="510539"/>
            <a:ext cx="9594600" cy="238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ЮНИСЕФ </a:t>
            </a: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– TIKTOK-АККАУНТ</a:t>
            </a:r>
            <a:endParaRPr b="0" i="0" sz="30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 Light"/>
              <a:buNone/>
            </a:pP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«ПРОСТО ДЕТИ»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g2a7390248f0_0_0"/>
          <p:cNvSpPr txBox="1"/>
          <p:nvPr/>
        </p:nvSpPr>
        <p:spPr>
          <a:xfrm>
            <a:off x="1220666" y="4756971"/>
            <a:ext cx="11855100" cy="804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ПЕРИОД: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февраль – ноябрь 2021 год.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ЦЕЛЬ ПРОЕКТА: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Осветить тему детской инвалидности в TikTok и отразить в ней основные идеи инклюзивного образования.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РЕШЕНИЕ: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Создание TikTok-аккаунта о школьной жизни детей с инвалидностью.</a:t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ДЕТАЛИ РЕАЛИЗАЦИИ:</a:t>
            </a:r>
            <a:endParaRPr b="1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77800" lvl="0" marL="254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200"/>
              <a:buFont typeface="Verdana"/>
              <a:buNone/>
            </a:pPr>
            <a:r>
              <a:t/>
            </a:r>
            <a:endParaRPr b="1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4000" lvl="0" marL="254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Изначальный формат – видеоролики, созданные непосредственно детьми с инвалидностью, которые учатся в обычных школах. Мы пригласили в проект 5 учеников  и разработали для них простые сценарии съемки. Однако постинг тестового контента оказался нерезультативным.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0650" lvl="0" marL="254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54000" lvl="0" marL="254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Оптимизированный формат - съемки видеороликов о школьных буднях детей с инвалидностью непосредственно в школах и активном участии в сюжетах учителей.                                                                                                                     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0650" lvl="0" marL="254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ОСНОВНЫЕ РУБРИКИ: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0650" lvl="0" marL="254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None/>
            </a:pPr>
            <a:r>
              <a:t/>
            </a:r>
            <a:endParaRPr b="1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54000" lvl="0" marL="889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трендовые сюжеты с учителями на тему стереотипов об инклюзии в школе;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889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репортажные сюжеты с уроков в инклюзивных классах;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889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видеознакомства с детьми – учениками с инвалидностью.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285;p11" id="534" name="Google Shape;534;g2a7390248f0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4527" y="2970648"/>
            <a:ext cx="3177551" cy="13089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563;p35" id="535" name="Google Shape;535;g2a7390248f0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978468" y="4798535"/>
            <a:ext cx="8067756" cy="4118930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g2a7390248f0_0_0"/>
          <p:cNvSpPr txBox="1"/>
          <p:nvPr/>
        </p:nvSpPr>
        <p:spPr>
          <a:xfrm>
            <a:off x="23068233" y="12869333"/>
            <a:ext cx="989400" cy="4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стр. 35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36"/>
          <p:cNvSpPr/>
          <p:nvPr/>
        </p:nvSpPr>
        <p:spPr>
          <a:xfrm>
            <a:off x="13621701" y="-26008"/>
            <a:ext cx="10781291" cy="13768017"/>
          </a:xfrm>
          <a:prstGeom prst="rect">
            <a:avLst/>
          </a:prstGeom>
          <a:solidFill>
            <a:srgbClr val="F7D0C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2" name="Google Shape;542;p36"/>
          <p:cNvSpPr txBox="1"/>
          <p:nvPr/>
        </p:nvSpPr>
        <p:spPr>
          <a:xfrm>
            <a:off x="1168400" y="891539"/>
            <a:ext cx="9594600" cy="238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ЮНИСЕФ </a:t>
            </a: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– TIKTOK-АККАУНТ</a:t>
            </a:r>
            <a:endParaRPr b="0" i="0" sz="30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 Light"/>
              <a:buNone/>
            </a:pP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«ПРОСТО ДЕТИ»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36"/>
          <p:cNvSpPr txBox="1"/>
          <p:nvPr/>
        </p:nvSpPr>
        <p:spPr>
          <a:xfrm>
            <a:off x="1220666" y="4688840"/>
            <a:ext cx="9699453" cy="296672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РЕЗУЛЬТАТ:</a:t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ЗА 10 МЕСЯЦЕВ ВЕДЕНИЯ АККАУНТА: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1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158 000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ПРОСМОТРОВ ТОПОВОГО ВИДЕО;</a:t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2500 +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ПОДПИСЧИКОВ АККАУНТА;</a:t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40 000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ЛАЙКОВ НА КОНТЕНТ В АККАУНТЕ.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572;p36" id="544" name="Google Shape;54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975681" y="4839666"/>
            <a:ext cx="8073332" cy="4036667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36"/>
          <p:cNvSpPr txBox="1"/>
          <p:nvPr/>
        </p:nvSpPr>
        <p:spPr>
          <a:xfrm>
            <a:off x="23068233" y="12869333"/>
            <a:ext cx="989280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стр. 36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33"/>
          <p:cNvSpPr/>
          <p:nvPr/>
        </p:nvSpPr>
        <p:spPr>
          <a:xfrm>
            <a:off x="13621701" y="-26008"/>
            <a:ext cx="10781291" cy="13768017"/>
          </a:xfrm>
          <a:prstGeom prst="rect">
            <a:avLst/>
          </a:prstGeom>
          <a:solidFill>
            <a:srgbClr val="F7D0C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Google Shape;544;p33" id="551" name="Google Shape;55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981178" y="2288165"/>
            <a:ext cx="8065770" cy="42243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545;p33" id="552" name="Google Shape;552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974571" y="7390059"/>
            <a:ext cx="8075550" cy="4037776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33"/>
          <p:cNvSpPr txBox="1"/>
          <p:nvPr/>
        </p:nvSpPr>
        <p:spPr>
          <a:xfrm>
            <a:off x="1168400" y="510539"/>
            <a:ext cx="10606466" cy="164592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ПАРИТЕТБАНК </a:t>
            </a: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– НОВОГОДНИЙ</a:t>
            </a:r>
            <a:endParaRPr b="0" i="0" sz="30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 Light"/>
              <a:buNone/>
            </a:pP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АДВЕНТ-КАЛЕНДАРЬ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33"/>
          <p:cNvSpPr txBox="1"/>
          <p:nvPr/>
        </p:nvSpPr>
        <p:spPr>
          <a:xfrm>
            <a:off x="1220666" y="4748081"/>
            <a:ext cx="11854970" cy="610616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ПЕРИОД: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декабрь 2021 г.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t/>
            </a:r>
            <a:endParaRPr b="0" i="0" sz="2100" u="none" cap="none" strike="noStrike">
              <a:solidFill>
                <a:srgbClr val="463E37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ЦЕЛЬ ПРОЕКТА: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Привлечь аудиторию каждый день пользоваться адвент-календарем на сайте Paritetbank, в котором спрятаны специальные предложения и подарки от партнеров банка, и 31 декабря принять участие в суперигре с гарантированным призом.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РЕШЕНИЕ: 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Кампания в соцсетях (блогосфера).</a:t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ДЕТАЛИ РЕАЛИЗАЦИИ:</a:t>
            </a:r>
            <a:endParaRPr b="1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778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1200"/>
              <a:buFont typeface="Verdana"/>
              <a:buNone/>
            </a:pPr>
            <a:r>
              <a:t/>
            </a:r>
            <a:endParaRPr b="1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Предложили пул из 9 Instagram-аккаунтов с широкой аудиторией : личные профили разной тематики (лайфстайл, родительства и личного бизнеса), семейные аккаунты и комьюнити с обзорами интересных акций и подарков.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Коммуникация строилась на нативной подаче контента. Основной формат продвижения – две волны Stories, которые были последовательно запущены в начале и в конце декабря.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254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Verdana"/>
              <a:buChar char="•"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Для усиления коммуникации разместили информацию об адвент-календаре в республиканских и региональных пабликах.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oogle Shape;278;p11" id="555" name="Google Shape;555;p33"/>
          <p:cNvPicPr preferRelativeResize="0"/>
          <p:nvPr/>
        </p:nvPicPr>
        <p:blipFill rotWithShape="1">
          <a:blip r:embed="rId5">
            <a:alphaModFix/>
          </a:blip>
          <a:srcRect b="39400" l="0" r="0" t="0"/>
          <a:stretch/>
        </p:blipFill>
        <p:spPr>
          <a:xfrm>
            <a:off x="539295" y="1330029"/>
            <a:ext cx="4879004" cy="2956626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33"/>
          <p:cNvSpPr txBox="1"/>
          <p:nvPr/>
        </p:nvSpPr>
        <p:spPr>
          <a:xfrm>
            <a:off x="23068233" y="12869333"/>
            <a:ext cx="989280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стр. 33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34"/>
          <p:cNvSpPr/>
          <p:nvPr/>
        </p:nvSpPr>
        <p:spPr>
          <a:xfrm>
            <a:off x="13621701" y="-26008"/>
            <a:ext cx="10781291" cy="13768017"/>
          </a:xfrm>
          <a:prstGeom prst="rect">
            <a:avLst/>
          </a:prstGeom>
          <a:solidFill>
            <a:srgbClr val="F7D0CD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r>
              <a:t/>
            </a:r>
            <a:endParaRPr b="0" i="0" sz="3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Google Shape;554;p34" id="562" name="Google Shape;56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976476" y="2287876"/>
            <a:ext cx="8075550" cy="40377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ogle Shape;555;p34" id="563" name="Google Shape;563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984752" y="7390348"/>
            <a:ext cx="8075549" cy="4037776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34"/>
          <p:cNvSpPr txBox="1"/>
          <p:nvPr/>
        </p:nvSpPr>
        <p:spPr>
          <a:xfrm>
            <a:off x="1220666" y="4808220"/>
            <a:ext cx="11066315" cy="625856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РЕЗУЛЬТАТ:</a:t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1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737 863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– СУММАРНОЕ КОЛИЧЕСТВО ПОКАЗОВ STORIES В INSTAGRAM-АККАУНТАХ ИНФЛЮЕНСЕРОВ;</a:t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6561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– СУММАРНОЕ КОЛИЧЕСТВО КЛИКОВ ПО ССЫЛКЕ В STORIES В INSTAGRAM-АККАУНТАХ;</a:t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400+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– СУММАРНОЕ КОЛИЧЕСТВО ОТВЕТОВ НА STORIES В INSTAGRAM-АККАУНТАХ;</a:t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3055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НАЖАТИЙ ПО НАКЛЕЙКЕ @PARITETBANKBELARUS ЧЕРЕЗ STORIES;</a:t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28 220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ПРОСМОТРОВ ПОСТОВ В ПАБЛИКАХ «ВКОНТАКТЕ» И TELEGRAM;</a:t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3000"/>
              <a:buFont typeface="Roboto"/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463E37"/>
              </a:buClr>
              <a:buSzPts val="2100"/>
              <a:buFont typeface="Roboto"/>
              <a:buNone/>
            </a:pP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– </a:t>
            </a:r>
            <a:r>
              <a:rPr b="1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2000 +</a:t>
            </a:r>
            <a:r>
              <a:rPr b="0" i="0" lang="en-US" sz="2100" u="none" cap="none" strike="noStrike">
                <a:solidFill>
                  <a:srgbClr val="463E37"/>
                </a:solidFill>
                <a:latin typeface="Roboto"/>
                <a:ea typeface="Roboto"/>
                <a:cs typeface="Roboto"/>
                <a:sym typeface="Roboto"/>
              </a:rPr>
              <a:t> ПОСЕЩЕНИЙ СОСТАВЛЯЛ ТРАФИК НА СТРАНИЦУ АДВЕНТ-КАЛЕНДАРЯ ВО ВРЕМЯ ПРОДВИЖЕНИЯ В INSTAGRAM-АККАУНТАХ БЛОГЕРОВ И СООБЩЕСТВ.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34"/>
          <p:cNvSpPr txBox="1"/>
          <p:nvPr/>
        </p:nvSpPr>
        <p:spPr>
          <a:xfrm>
            <a:off x="1168400" y="510539"/>
            <a:ext cx="10606466" cy="164592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"/>
              <a:buNone/>
            </a:pPr>
            <a:r>
              <a:rPr b="1" i="0" lang="en-US" sz="5500" u="none" cap="none" strike="noStrike">
                <a:solidFill>
                  <a:srgbClr val="E25834"/>
                </a:solidFill>
                <a:latin typeface="Roboto"/>
                <a:ea typeface="Roboto"/>
                <a:cs typeface="Roboto"/>
                <a:sym typeface="Roboto"/>
              </a:rPr>
              <a:t>ПАРИТЕТБАНК </a:t>
            </a: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– НОВОГОДНИЙ</a:t>
            </a:r>
            <a:endParaRPr b="0" i="0" sz="3000" u="none" cap="none" strike="noStrike">
              <a:solidFill>
                <a:srgbClr val="000000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5834"/>
              </a:buClr>
              <a:buSzPts val="5500"/>
              <a:buFont typeface="Roboto Light"/>
              <a:buNone/>
            </a:pPr>
            <a:r>
              <a:rPr b="0" i="0" lang="en-US" sz="5500" u="none" cap="none" strike="noStrike">
                <a:solidFill>
                  <a:srgbClr val="E25834"/>
                </a:solidFill>
                <a:latin typeface="Roboto Light"/>
                <a:ea typeface="Roboto Light"/>
                <a:cs typeface="Roboto Light"/>
                <a:sym typeface="Roboto Light"/>
              </a:rPr>
              <a:t>АДВЕНТ-КАЛЕНДАРЬ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34"/>
          <p:cNvSpPr txBox="1"/>
          <p:nvPr/>
        </p:nvSpPr>
        <p:spPr>
          <a:xfrm>
            <a:off x="23068233" y="12869333"/>
            <a:ext cx="989280" cy="406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Roboto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стр. 34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37"/>
          <p:cNvSpPr txBox="1"/>
          <p:nvPr/>
        </p:nvSpPr>
        <p:spPr>
          <a:xfrm>
            <a:off x="1155700" y="1083733"/>
            <a:ext cx="9262269" cy="3073401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10000"/>
              <a:buFont typeface="Roboto Light"/>
              <a:buNone/>
            </a:pPr>
            <a:r>
              <a:rPr b="0" i="0" lang="en-US" sz="10000" u="none" cap="none" strike="noStrike">
                <a:solidFill>
                  <a:srgbClr val="CAF9C0"/>
                </a:solidFill>
                <a:latin typeface="Roboto Light"/>
                <a:ea typeface="Roboto Light"/>
                <a:cs typeface="Roboto Light"/>
                <a:sym typeface="Roboto Light"/>
              </a:rPr>
              <a:t>СПАСИБО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10000"/>
              <a:buFont typeface="Roboto Light"/>
              <a:buNone/>
            </a:pPr>
            <a:r>
              <a:rPr b="0" i="0" lang="en-US" sz="10000" u="none" cap="none" strike="noStrike">
                <a:solidFill>
                  <a:srgbClr val="CAF9C0"/>
                </a:solidFill>
                <a:latin typeface="Roboto Light"/>
                <a:ea typeface="Roboto Light"/>
                <a:cs typeface="Roboto Light"/>
                <a:sym typeface="Roboto Light"/>
              </a:rPr>
              <a:t>ЗА ВНИМАНИЕ!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37"/>
          <p:cNvSpPr txBox="1"/>
          <p:nvPr/>
        </p:nvSpPr>
        <p:spPr>
          <a:xfrm>
            <a:off x="1176866" y="9162626"/>
            <a:ext cx="10349400" cy="143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5000"/>
              <a:buFont typeface="Roboto"/>
              <a:buNone/>
            </a:pPr>
            <a:r>
              <a:t/>
            </a:r>
            <a:endParaRPr b="1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5000"/>
              <a:buFont typeface="Roboto"/>
              <a:buNone/>
            </a:pPr>
            <a:r>
              <a:rPr b="0" i="0" lang="en-US" sz="5000" u="none" cap="none" strike="noStrike">
                <a:solidFill>
                  <a:srgbClr val="BDFBBA"/>
                </a:solidFill>
                <a:latin typeface="Roboto"/>
                <a:ea typeface="Roboto"/>
                <a:cs typeface="Roboto"/>
                <a:sym typeface="Roboto"/>
              </a:rPr>
              <a:t>HELLO@GRANDBS.BY</a:t>
            </a:r>
            <a:endParaRPr b="1" i="0" sz="1200" u="none" cap="none" strike="noStrike">
              <a:solidFill>
                <a:srgbClr val="BDFBBA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AF9C0"/>
              </a:buClr>
              <a:buSzPts val="5000"/>
              <a:buFont typeface="Roboto"/>
              <a:buNone/>
            </a:pPr>
            <a:r>
              <a:t/>
            </a:r>
            <a:endParaRPr b="1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